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al Bold" panose="020B0704020202020204"/>
      <p:regular r:id="rId12"/>
      <p:bold r:id="rId13"/>
    </p:embeddedFont>
    <p:embeddedFont>
      <p:font typeface="Filson Pro Bold" panose="02000000000000000000" pitchFamily="2" charset="77"/>
      <p:bold r:id="rId14"/>
      <p:italic r:id="rId15"/>
      <p:boldItalic r:id="rId16"/>
    </p:embeddedFont>
    <p:embeddedFont>
      <p:font typeface="Filson Pro Regular" panose="02000000000000000000" pitchFamily="2" charset="77"/>
      <p:regular r:id="rId17"/>
      <p: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78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7" autoAdjust="0"/>
    <p:restoredTop sz="94589" autoAdjust="0"/>
  </p:normalViewPr>
  <p:slideViewPr>
    <p:cSldViewPr>
      <p:cViewPr varScale="1">
        <p:scale>
          <a:sx n="80" d="100"/>
          <a:sy n="80" d="100"/>
        </p:scale>
        <p:origin x="156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hyperlink" Target="http://futurechicken.com/wp-content/uploads/2026/06/Global-Weirding-Curriculum-Assessment-Checklists.xlsx" TargetMode="External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15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XXySb9D7V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echicken.com/learning-resources/colouring-page-the-water-cycl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671285" y="-326608"/>
            <a:ext cx="15096964" cy="10805682"/>
          </a:xfrm>
          <a:custGeom>
            <a:avLst/>
            <a:gdLst/>
            <a:ahLst/>
            <a:cxnLst/>
            <a:rect l="l" t="t" r="r" b="b"/>
            <a:pathLst>
              <a:path w="15096964" h="10805682">
                <a:moveTo>
                  <a:pt x="0" y="0"/>
                </a:moveTo>
                <a:lnTo>
                  <a:pt x="15096964" y="0"/>
                </a:lnTo>
                <a:lnTo>
                  <a:pt x="15096964" y="10805682"/>
                </a:lnTo>
                <a:lnTo>
                  <a:pt x="0" y="10805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006" r="-1495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3256560" y="-3055443"/>
            <a:ext cx="14192995" cy="1419299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519416" y="8402862"/>
            <a:ext cx="20392857" cy="2076212"/>
            <a:chOff x="0" y="0"/>
            <a:chExt cx="7188595" cy="7318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88595" cy="731876"/>
            </a:xfrm>
            <a:custGeom>
              <a:avLst/>
              <a:gdLst/>
              <a:ahLst/>
              <a:cxnLst/>
              <a:rect l="l" t="t" r="r" b="b"/>
              <a:pathLst>
                <a:path w="7188595" h="731876">
                  <a:moveTo>
                    <a:pt x="6985395" y="0"/>
                  </a:moveTo>
                  <a:cubicBezTo>
                    <a:pt x="7097619" y="0"/>
                    <a:pt x="7188595" y="163836"/>
                    <a:pt x="7188595" y="365938"/>
                  </a:cubicBezTo>
                  <a:cubicBezTo>
                    <a:pt x="7188595" y="568040"/>
                    <a:pt x="7097619" y="731876"/>
                    <a:pt x="6985395" y="731876"/>
                  </a:cubicBezTo>
                  <a:lnTo>
                    <a:pt x="203200" y="731876"/>
                  </a:lnTo>
                  <a:cubicBezTo>
                    <a:pt x="90976" y="731876"/>
                    <a:pt x="0" y="568040"/>
                    <a:pt x="0" y="365938"/>
                  </a:cubicBezTo>
                  <a:cubicBezTo>
                    <a:pt x="0" y="16383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065C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7188595" cy="798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570587" y="1609414"/>
            <a:ext cx="5344055" cy="5427426"/>
          </a:xfrm>
          <a:custGeom>
            <a:avLst/>
            <a:gdLst/>
            <a:ahLst/>
            <a:cxnLst/>
            <a:rect l="l" t="t" r="r" b="b"/>
            <a:pathLst>
              <a:path w="5344055" h="5427426">
                <a:moveTo>
                  <a:pt x="0" y="0"/>
                </a:moveTo>
                <a:lnTo>
                  <a:pt x="5344055" y="0"/>
                </a:lnTo>
                <a:lnTo>
                  <a:pt x="5344055" y="5427426"/>
                </a:lnTo>
                <a:lnTo>
                  <a:pt x="0" y="54274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5400000">
            <a:off x="10072867" y="2051727"/>
            <a:ext cx="5161422" cy="10691171"/>
          </a:xfrm>
          <a:custGeom>
            <a:avLst/>
            <a:gdLst/>
            <a:ahLst/>
            <a:cxnLst/>
            <a:rect l="l" t="t" r="r" b="b"/>
            <a:pathLst>
              <a:path w="5161422" h="10691171">
                <a:moveTo>
                  <a:pt x="0" y="0"/>
                </a:moveTo>
                <a:lnTo>
                  <a:pt x="5161422" y="0"/>
                </a:lnTo>
                <a:lnTo>
                  <a:pt x="5161422" y="10691172"/>
                </a:lnTo>
                <a:lnTo>
                  <a:pt x="0" y="106911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89" r="-4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2625899"/>
            <a:ext cx="8550288" cy="177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56"/>
              </a:lnSpc>
              <a:spcBef>
                <a:spcPct val="0"/>
              </a:spcBef>
            </a:pPr>
            <a:r>
              <a:rPr lang="en-US" sz="10183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Global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812454"/>
            <a:ext cx="8550288" cy="177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56"/>
              </a:lnSpc>
              <a:spcBef>
                <a:spcPct val="0"/>
              </a:spcBef>
            </a:pPr>
            <a:r>
              <a:rPr lang="en-US" sz="10183">
                <a:solidFill>
                  <a:srgbClr val="D25362"/>
                </a:solidFill>
                <a:latin typeface="Arial"/>
                <a:ea typeface="Arial"/>
                <a:cs typeface="Arial"/>
                <a:sym typeface="Arial"/>
              </a:rPr>
              <a:t>Weirding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6012440"/>
            <a:ext cx="6028389" cy="1128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5"/>
              </a:lnSpc>
            </a:pPr>
            <a:r>
              <a:rPr lang="en-US" sz="3182">
                <a:solidFill>
                  <a:srgbClr val="35363C"/>
                </a:solidFill>
                <a:latin typeface="Arial"/>
                <a:ea typeface="Arial"/>
                <a:cs typeface="Arial"/>
                <a:sym typeface="Arial"/>
              </a:rPr>
              <a:t>with Katharine Hayhoe </a:t>
            </a:r>
          </a:p>
          <a:p>
            <a:pPr algn="l">
              <a:lnSpc>
                <a:spcPts val="4455"/>
              </a:lnSpc>
              <a:spcBef>
                <a:spcPct val="0"/>
              </a:spcBef>
            </a:pPr>
            <a:r>
              <a:rPr lang="en-US" sz="3182">
                <a:solidFill>
                  <a:srgbClr val="35363C"/>
                </a:solidFill>
                <a:latin typeface="Arial"/>
                <a:ea typeface="Arial"/>
                <a:cs typeface="Arial"/>
                <a:sym typeface="Arial"/>
              </a:rPr>
              <a:t>&amp; Future Chicken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934417"/>
            <a:ext cx="3913022" cy="39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4"/>
              </a:lnSpc>
              <a:spcBef>
                <a:spcPct val="0"/>
              </a:spcBef>
            </a:pPr>
            <a:r>
              <a:rPr lang="en-US" sz="2253">
                <a:solidFill>
                  <a:srgbClr val="FFFFFF"/>
                </a:solidFill>
                <a:latin typeface="Filson Pro Regular"/>
                <a:ea typeface="Filson Pro Regular"/>
                <a:cs typeface="Filson Pro Regular"/>
                <a:sym typeface="Filson Pro"/>
              </a:rPr>
              <a:t>www.futurechicken.com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8576547"/>
            <a:ext cx="1956511" cy="32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4"/>
              </a:lnSpc>
              <a:spcBef>
                <a:spcPct val="0"/>
              </a:spcBef>
            </a:pPr>
            <a:r>
              <a:rPr lang="en-US" sz="1853" b="1">
                <a:solidFill>
                  <a:srgbClr val="FFFFFF"/>
                </a:solidFill>
                <a:latin typeface="Filson Pro Bold"/>
                <a:ea typeface="Filson Pro Bold"/>
                <a:cs typeface="Filson Pro Bold"/>
                <a:sym typeface="Filson Pro Bold"/>
              </a:rPr>
              <a:t>Learn More 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51871" y="0"/>
            <a:ext cx="7965869" cy="7965869"/>
          </a:xfrm>
          <a:custGeom>
            <a:avLst/>
            <a:gdLst/>
            <a:ahLst/>
            <a:cxnLst/>
            <a:rect l="l" t="t" r="r" b="b"/>
            <a:pathLst>
              <a:path w="7965869" h="7965869">
                <a:moveTo>
                  <a:pt x="0" y="0"/>
                </a:moveTo>
                <a:lnTo>
                  <a:pt x="7965869" y="0"/>
                </a:lnTo>
                <a:lnTo>
                  <a:pt x="7965869" y="7965869"/>
                </a:lnTo>
                <a:lnTo>
                  <a:pt x="0" y="79658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591590" y="4561428"/>
            <a:ext cx="7874096" cy="4437168"/>
            <a:chOff x="0" y="0"/>
            <a:chExt cx="2073836" cy="11686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3836" cy="1168637"/>
            </a:xfrm>
            <a:custGeom>
              <a:avLst/>
              <a:gdLst/>
              <a:ahLst/>
              <a:cxnLst/>
              <a:rect l="l" t="t" r="r" b="b"/>
              <a:pathLst>
                <a:path w="2073836" h="1168637">
                  <a:moveTo>
                    <a:pt x="45228" y="0"/>
                  </a:moveTo>
                  <a:lnTo>
                    <a:pt x="2028608" y="0"/>
                  </a:lnTo>
                  <a:cubicBezTo>
                    <a:pt x="2040604" y="0"/>
                    <a:pt x="2052107" y="4765"/>
                    <a:pt x="2060589" y="13247"/>
                  </a:cubicBezTo>
                  <a:cubicBezTo>
                    <a:pt x="2069071" y="21729"/>
                    <a:pt x="2073836" y="33233"/>
                    <a:pt x="2073836" y="45228"/>
                  </a:cubicBezTo>
                  <a:lnTo>
                    <a:pt x="2073836" y="1123409"/>
                  </a:lnTo>
                  <a:cubicBezTo>
                    <a:pt x="2073836" y="1135404"/>
                    <a:pt x="2069071" y="1146908"/>
                    <a:pt x="2060589" y="1155390"/>
                  </a:cubicBezTo>
                  <a:cubicBezTo>
                    <a:pt x="2052107" y="1163872"/>
                    <a:pt x="2040604" y="1168637"/>
                    <a:pt x="2028608" y="1168637"/>
                  </a:cubicBezTo>
                  <a:lnTo>
                    <a:pt x="45228" y="1168637"/>
                  </a:lnTo>
                  <a:cubicBezTo>
                    <a:pt x="33233" y="1168637"/>
                    <a:pt x="21729" y="1163872"/>
                    <a:pt x="13247" y="1155390"/>
                  </a:cubicBezTo>
                  <a:cubicBezTo>
                    <a:pt x="4765" y="1146908"/>
                    <a:pt x="0" y="1135404"/>
                    <a:pt x="0" y="1123409"/>
                  </a:cubicBezTo>
                  <a:lnTo>
                    <a:pt x="0" y="45228"/>
                  </a:lnTo>
                  <a:cubicBezTo>
                    <a:pt x="0" y="33233"/>
                    <a:pt x="4765" y="21729"/>
                    <a:pt x="13247" y="13247"/>
                  </a:cubicBezTo>
                  <a:cubicBezTo>
                    <a:pt x="21729" y="4765"/>
                    <a:pt x="33233" y="0"/>
                    <a:pt x="45228" y="0"/>
                  </a:cubicBezTo>
                  <a:close/>
                </a:path>
              </a:pathLst>
            </a:custGeom>
            <a:solidFill>
              <a:srgbClr val="EEF4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073836" cy="1235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916427" y="7965869"/>
            <a:ext cx="1342873" cy="1342873"/>
          </a:xfrm>
          <a:custGeom>
            <a:avLst/>
            <a:gdLst/>
            <a:ahLst/>
            <a:cxnLst/>
            <a:rect l="l" t="t" r="r" b="b"/>
            <a:pathLst>
              <a:path w="1342873" h="1342873">
                <a:moveTo>
                  <a:pt x="0" y="0"/>
                </a:moveTo>
                <a:lnTo>
                  <a:pt x="1342873" y="0"/>
                </a:lnTo>
                <a:lnTo>
                  <a:pt x="1342873" y="1342873"/>
                </a:lnTo>
                <a:lnTo>
                  <a:pt x="0" y="13428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00464" y="6144867"/>
            <a:ext cx="8104755" cy="3008890"/>
          </a:xfrm>
          <a:custGeom>
            <a:avLst/>
            <a:gdLst/>
            <a:ahLst/>
            <a:cxnLst/>
            <a:rect l="l" t="t" r="r" b="b"/>
            <a:pathLst>
              <a:path w="8104755" h="3008890">
                <a:moveTo>
                  <a:pt x="0" y="0"/>
                </a:moveTo>
                <a:lnTo>
                  <a:pt x="8104755" y="0"/>
                </a:lnTo>
                <a:lnTo>
                  <a:pt x="8104755" y="3008890"/>
                </a:lnTo>
                <a:lnTo>
                  <a:pt x="0" y="30088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99446" y="1987293"/>
            <a:ext cx="7219919" cy="6729047"/>
          </a:xfrm>
          <a:custGeom>
            <a:avLst/>
            <a:gdLst/>
            <a:ahLst/>
            <a:cxnLst/>
            <a:rect l="l" t="t" r="r" b="b"/>
            <a:pathLst>
              <a:path w="7219919" h="6729047">
                <a:moveTo>
                  <a:pt x="0" y="0"/>
                </a:moveTo>
                <a:lnTo>
                  <a:pt x="7219920" y="0"/>
                </a:lnTo>
                <a:lnTo>
                  <a:pt x="7219920" y="6729047"/>
                </a:lnTo>
                <a:lnTo>
                  <a:pt x="0" y="67290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8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388863" y="1012178"/>
            <a:ext cx="6279550" cy="2112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15"/>
              </a:lnSpc>
              <a:spcBef>
                <a:spcPct val="0"/>
              </a:spcBef>
            </a:pPr>
            <a:r>
              <a:rPr lang="en-US" sz="12082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Viewing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8863" y="2198734"/>
            <a:ext cx="6279550" cy="2112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15"/>
              </a:lnSpc>
              <a:spcBef>
                <a:spcPct val="0"/>
              </a:spcBef>
            </a:pPr>
            <a:r>
              <a:rPr lang="en-US" sz="12082">
                <a:solidFill>
                  <a:srgbClr val="E0435D"/>
                </a:solidFill>
                <a:latin typeface="Arial"/>
                <a:ea typeface="Arial"/>
                <a:cs typeface="Arial"/>
                <a:sym typeface="Arial"/>
              </a:rPr>
              <a:t>Notes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78975" y="5182875"/>
            <a:ext cx="6389651" cy="273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  <a:spcBef>
                <a:spcPct val="0"/>
              </a:spcBef>
            </a:pPr>
            <a:r>
              <a:rPr lang="en-US" sz="2207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This presentation is best viewed in </a:t>
            </a:r>
            <a:r>
              <a:rPr lang="en-US" sz="2207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SLIDESHOW MODE</a:t>
            </a:r>
            <a:r>
              <a:rPr lang="en-US" sz="2207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so you can reveal discussion topics and answers at your own pace.</a:t>
            </a:r>
          </a:p>
          <a:p>
            <a:pPr algn="l">
              <a:lnSpc>
                <a:spcPts val="3091"/>
              </a:lnSpc>
              <a:spcBef>
                <a:spcPct val="0"/>
              </a:spcBef>
            </a:pPr>
            <a:endParaRPr lang="en-US" sz="2207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091"/>
              </a:lnSpc>
              <a:spcBef>
                <a:spcPct val="0"/>
              </a:spcBef>
            </a:pPr>
            <a:r>
              <a:rPr lang="en-US" sz="2207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To find Editable Assessment Checklists, cluck…I mean click here: </a:t>
            </a:r>
          </a:p>
          <a:p>
            <a:pPr algn="l">
              <a:lnSpc>
                <a:spcPts val="3091"/>
              </a:lnSpc>
              <a:spcBef>
                <a:spcPct val="0"/>
              </a:spcBef>
            </a:pPr>
            <a:r>
              <a:rPr lang="en-US" sz="2207" u="sng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  <a:hlinkClick r:id="rId7" tooltip="http://futurechicken.com/wp-content/uploads/2026/06/Global-Weirding-Curriculum-Assessment-Checklists.xlsx"/>
              </a:rPr>
              <a:t>Global Weirding Assessment Checklists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76669" y="0"/>
            <a:ext cx="9611331" cy="10475565"/>
          </a:xfrm>
          <a:custGeom>
            <a:avLst/>
            <a:gdLst/>
            <a:ahLst/>
            <a:cxnLst/>
            <a:rect l="l" t="t" r="r" b="b"/>
            <a:pathLst>
              <a:path w="9611331" h="10475565">
                <a:moveTo>
                  <a:pt x="0" y="0"/>
                </a:moveTo>
                <a:lnTo>
                  <a:pt x="9611331" y="0"/>
                </a:lnTo>
                <a:lnTo>
                  <a:pt x="9611331" y="10475565"/>
                </a:lnTo>
                <a:lnTo>
                  <a:pt x="0" y="104755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5414967" y="-2713231"/>
            <a:ext cx="16259184" cy="1625918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1913333"/>
            <a:ext cx="11146615" cy="1838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13"/>
              </a:lnSpc>
              <a:spcBef>
                <a:spcPct val="0"/>
              </a:spcBef>
            </a:pPr>
            <a:r>
              <a:rPr lang="en-US" sz="1050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Learning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981757"/>
            <a:ext cx="8898525" cy="1838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13"/>
              </a:lnSpc>
              <a:spcBef>
                <a:spcPct val="0"/>
              </a:spcBef>
            </a:pPr>
            <a:r>
              <a:rPr lang="en-US" sz="10509">
                <a:solidFill>
                  <a:srgbClr val="E0435D"/>
                </a:solidFill>
                <a:latin typeface="Arial"/>
                <a:ea typeface="Arial"/>
                <a:cs typeface="Arial"/>
                <a:sym typeface="Arial"/>
              </a:rPr>
              <a:t>Goals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983028"/>
            <a:ext cx="7497125" cy="285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Understand the connection between people, animals, plants, and the Earth</a:t>
            </a:r>
          </a:p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Learn about weather, climate, and the atmosphere</a:t>
            </a:r>
          </a:p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Explore how human actions affect the environment</a:t>
            </a:r>
          </a:p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Build empathy for living things and the planet we share</a:t>
            </a:r>
          </a:p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Practice observation, questioning, and critical thinking skills</a:t>
            </a:r>
          </a:p>
          <a:p>
            <a:pPr marL="429226" lvl="1" indent="-214613" algn="l">
              <a:lnSpc>
                <a:spcPts val="3240"/>
              </a:lnSpc>
              <a:buFont typeface="Arial"/>
              <a:buChar char="•"/>
            </a:pPr>
            <a:r>
              <a:rPr lang="en-US" sz="19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Discover small everyday actions that can help protect the Earth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01061" y="-2713231"/>
            <a:ext cx="16259184" cy="162591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993619" y="2070194"/>
            <a:ext cx="479632" cy="422076"/>
          </a:xfrm>
          <a:custGeom>
            <a:avLst/>
            <a:gdLst/>
            <a:ahLst/>
            <a:cxnLst/>
            <a:rect l="l" t="t" r="r" b="b"/>
            <a:pathLst>
              <a:path w="479632" h="422076">
                <a:moveTo>
                  <a:pt x="0" y="0"/>
                </a:moveTo>
                <a:lnTo>
                  <a:pt x="479632" y="0"/>
                </a:lnTo>
                <a:lnTo>
                  <a:pt x="479632" y="422076"/>
                </a:lnTo>
                <a:lnTo>
                  <a:pt x="0" y="422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101061" y="743685"/>
            <a:ext cx="2255066" cy="2653019"/>
          </a:xfrm>
          <a:custGeom>
            <a:avLst/>
            <a:gdLst/>
            <a:ahLst/>
            <a:cxnLst/>
            <a:rect l="l" t="t" r="r" b="b"/>
            <a:pathLst>
              <a:path w="2255066" h="2653019">
                <a:moveTo>
                  <a:pt x="0" y="0"/>
                </a:moveTo>
                <a:lnTo>
                  <a:pt x="2255066" y="0"/>
                </a:lnTo>
                <a:lnTo>
                  <a:pt x="2255066" y="2653019"/>
                </a:lnTo>
                <a:lnTo>
                  <a:pt x="0" y="2653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9947482" y="2062844"/>
            <a:ext cx="6042282" cy="796711"/>
            <a:chOff x="0" y="0"/>
            <a:chExt cx="8056375" cy="10622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2281" cy="1062281"/>
            </a:xfrm>
            <a:custGeom>
              <a:avLst/>
              <a:gdLst/>
              <a:ahLst/>
              <a:cxnLst/>
              <a:rect l="l" t="t" r="r" b="b"/>
              <a:pathLst>
                <a:path w="1062281" h="1062281">
                  <a:moveTo>
                    <a:pt x="0" y="0"/>
                  </a:moveTo>
                  <a:lnTo>
                    <a:pt x="1062281" y="0"/>
                  </a:lnTo>
                  <a:lnTo>
                    <a:pt x="1062281" y="1062281"/>
                  </a:lnTo>
                  <a:lnTo>
                    <a:pt x="0" y="1062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25288" y="-9456"/>
              <a:ext cx="6431088" cy="1024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spc="-43">
                  <a:solidFill>
                    <a:srgbClr val="3065C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kinds of weather can you name?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82200" y="3460353"/>
            <a:ext cx="5594278" cy="733162"/>
            <a:chOff x="0" y="0"/>
            <a:chExt cx="7459038" cy="97754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87423" cy="977549"/>
            </a:xfrm>
            <a:custGeom>
              <a:avLst/>
              <a:gdLst/>
              <a:ahLst/>
              <a:cxnLst/>
              <a:rect l="l" t="t" r="r" b="b"/>
              <a:pathLst>
                <a:path w="987423" h="977549">
                  <a:moveTo>
                    <a:pt x="0" y="0"/>
                  </a:moveTo>
                  <a:lnTo>
                    <a:pt x="987423" y="0"/>
                  </a:lnTo>
                  <a:lnTo>
                    <a:pt x="987423" y="977549"/>
                  </a:lnTo>
                  <a:lnTo>
                    <a:pt x="0" y="977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33863" y="-51822"/>
              <a:ext cx="5925174" cy="1024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spc="-43" dirty="0">
                  <a:solidFill>
                    <a:srgbClr val="3065C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does the word “weird” mean to you?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051555" y="4793590"/>
            <a:ext cx="5942384" cy="729290"/>
            <a:chOff x="0" y="0"/>
            <a:chExt cx="7923178" cy="9723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7027" cy="972387"/>
            </a:xfrm>
            <a:custGeom>
              <a:avLst/>
              <a:gdLst/>
              <a:ahLst/>
              <a:cxnLst/>
              <a:rect l="l" t="t" r="r" b="b"/>
              <a:pathLst>
                <a:path w="897027" h="972387">
                  <a:moveTo>
                    <a:pt x="0" y="0"/>
                  </a:moveTo>
                  <a:lnTo>
                    <a:pt x="897027" y="0"/>
                  </a:lnTo>
                  <a:lnTo>
                    <a:pt x="897027" y="972387"/>
                  </a:lnTo>
                  <a:lnTo>
                    <a:pt x="0" y="972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42868" y="-54403"/>
              <a:ext cx="6580311" cy="1024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spc="-43" dirty="0">
                  <a:solidFill>
                    <a:srgbClr val="3065C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 you think “weird weather” means?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60161" y="6023340"/>
            <a:ext cx="6196016" cy="786539"/>
            <a:chOff x="0" y="0"/>
            <a:chExt cx="8261355" cy="10487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52438" cy="1048719"/>
            </a:xfrm>
            <a:custGeom>
              <a:avLst/>
              <a:gdLst/>
              <a:ahLst/>
              <a:cxnLst/>
              <a:rect l="l" t="t" r="r" b="b"/>
              <a:pathLst>
                <a:path w="1152438" h="1048719">
                  <a:moveTo>
                    <a:pt x="0" y="0"/>
                  </a:moveTo>
                  <a:lnTo>
                    <a:pt x="1152438" y="0"/>
                  </a:lnTo>
                  <a:lnTo>
                    <a:pt x="1152438" y="1048719"/>
                  </a:lnTo>
                  <a:lnTo>
                    <a:pt x="0" y="1048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25288" y="-16237"/>
              <a:ext cx="6636067" cy="1024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spc="-43" dirty="0">
                  <a:solidFill>
                    <a:srgbClr val="3065C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Have you ever experienced unusual or unexpected weather?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37028" y="7409954"/>
            <a:ext cx="6056910" cy="725170"/>
            <a:chOff x="0" y="0"/>
            <a:chExt cx="8075880" cy="9668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47556" cy="966893"/>
            </a:xfrm>
            <a:custGeom>
              <a:avLst/>
              <a:gdLst/>
              <a:ahLst/>
              <a:cxnLst/>
              <a:rect l="l" t="t" r="r" b="b"/>
              <a:pathLst>
                <a:path w="947556" h="966893">
                  <a:moveTo>
                    <a:pt x="0" y="0"/>
                  </a:moveTo>
                  <a:lnTo>
                    <a:pt x="947556" y="0"/>
                  </a:lnTo>
                  <a:lnTo>
                    <a:pt x="947556" y="966893"/>
                  </a:lnTo>
                  <a:lnTo>
                    <a:pt x="0" y="966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39813" y="-57150"/>
              <a:ext cx="6636067" cy="10240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spc="-43" dirty="0">
                  <a:solidFill>
                    <a:srgbClr val="3065C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 you think an atmospheric scientist studies?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185286" y="4606115"/>
            <a:ext cx="3958714" cy="4852813"/>
          </a:xfrm>
          <a:custGeom>
            <a:avLst/>
            <a:gdLst/>
            <a:ahLst/>
            <a:cxnLst/>
            <a:rect l="l" t="t" r="r" b="b"/>
            <a:pathLst>
              <a:path w="3958714" h="4852813">
                <a:moveTo>
                  <a:pt x="0" y="0"/>
                </a:moveTo>
                <a:lnTo>
                  <a:pt x="3958714" y="0"/>
                </a:lnTo>
                <a:lnTo>
                  <a:pt x="3958714" y="4852812"/>
                </a:lnTo>
                <a:lnTo>
                  <a:pt x="0" y="48528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965974" y="2705332"/>
            <a:ext cx="6959080" cy="1562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77"/>
              </a:lnSpc>
              <a:spcBef>
                <a:spcPct val="0"/>
              </a:spcBef>
            </a:pPr>
            <a:r>
              <a:rPr lang="en-US" sz="8983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Pre-video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5974" y="3651439"/>
            <a:ext cx="6279550" cy="152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57"/>
              </a:lnSpc>
              <a:spcBef>
                <a:spcPct val="0"/>
              </a:spcBef>
            </a:pPr>
            <a:r>
              <a:rPr lang="en-US" sz="8683">
                <a:solidFill>
                  <a:srgbClr val="E0435D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5337109"/>
            <a:ext cx="4378620" cy="1555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207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Five questions to think and/or talk about before you watch the video.</a:t>
            </a:r>
          </a:p>
          <a:p>
            <a:pPr algn="l">
              <a:lnSpc>
                <a:spcPts val="3091"/>
              </a:lnSpc>
            </a:pPr>
            <a:endParaRPr lang="en-US" sz="2207" dirty="0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091"/>
              </a:lnSpc>
              <a:spcBef>
                <a:spcPct val="0"/>
              </a:spcBef>
            </a:pPr>
            <a:r>
              <a:rPr lang="en-US" sz="2207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Click next to see each question.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01061" y="-2713231"/>
            <a:ext cx="16259184" cy="162591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01061" y="-2180061"/>
            <a:ext cx="16259184" cy="1625918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101061" y="-1469878"/>
            <a:ext cx="16259184" cy="1625918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01061" y="-1720781"/>
            <a:ext cx="16259184" cy="1625918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527196" y="2529940"/>
            <a:ext cx="7505224" cy="5246370"/>
            <a:chOff x="0" y="0"/>
            <a:chExt cx="13081000" cy="9144000"/>
          </a:xfrm>
        </p:grpSpPr>
        <p:sp>
          <p:nvSpPr>
            <p:cNvPr id="16" name="Freeform 16">
              <a:hlinkClick r:id="rId3" tooltip="https://www.youtube.com/watch?v=_XXySb9D7V8"/>
            </p:cNvPr>
            <p:cNvSpPr/>
            <p:nvPr/>
          </p:nvSpPr>
          <p:spPr>
            <a:xfrm>
              <a:off x="360680" y="1096010"/>
              <a:ext cx="12444730" cy="6785610"/>
            </a:xfrm>
            <a:custGeom>
              <a:avLst/>
              <a:gdLst/>
              <a:ahLst/>
              <a:cxnLst/>
              <a:rect l="l" t="t" r="r" b="b"/>
              <a:pathLst>
                <a:path w="12444730" h="6785610">
                  <a:moveTo>
                    <a:pt x="0" y="0"/>
                  </a:moveTo>
                  <a:lnTo>
                    <a:pt x="12444730" y="0"/>
                  </a:lnTo>
                  <a:lnTo>
                    <a:pt x="12444730" y="6785610"/>
                  </a:lnTo>
                  <a:lnTo>
                    <a:pt x="0" y="6785610"/>
                  </a:lnTo>
                  <a:close/>
                </a:path>
              </a:pathLst>
            </a:custGeom>
            <a:blipFill>
              <a:blip r:embed="rId4"/>
              <a:stretch>
                <a:fillRect b="-290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>
              <a:hlinkClick r:id="rId3" tooltip="https://www.youtube.com/watch?v=_XXySb9D7V8"/>
            </p:cNvPr>
            <p:cNvSpPr/>
            <p:nvPr/>
          </p:nvSpPr>
          <p:spPr>
            <a:xfrm>
              <a:off x="0" y="0"/>
              <a:ext cx="13081000" cy="9144000"/>
            </a:xfrm>
            <a:custGeom>
              <a:avLst/>
              <a:gdLst/>
              <a:ahLst/>
              <a:cxnLst/>
              <a:rect l="l" t="t" r="r" b="b"/>
              <a:pathLst>
                <a:path w="13081000" h="9144000">
                  <a:moveTo>
                    <a:pt x="0" y="0"/>
                  </a:moveTo>
                  <a:lnTo>
                    <a:pt x="13081000" y="0"/>
                  </a:lnTo>
                  <a:lnTo>
                    <a:pt x="13081000" y="9144000"/>
                  </a:lnTo>
                  <a:lnTo>
                    <a:pt x="0" y="91440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007447" y="7913048"/>
            <a:ext cx="514983" cy="350832"/>
          </a:xfrm>
          <a:custGeom>
            <a:avLst/>
            <a:gdLst/>
            <a:ahLst/>
            <a:cxnLst/>
            <a:rect l="l" t="t" r="r" b="b"/>
            <a:pathLst>
              <a:path w="514983" h="350832">
                <a:moveTo>
                  <a:pt x="0" y="0"/>
                </a:moveTo>
                <a:lnTo>
                  <a:pt x="514983" y="0"/>
                </a:lnTo>
                <a:lnTo>
                  <a:pt x="514983" y="350832"/>
                </a:lnTo>
                <a:lnTo>
                  <a:pt x="0" y="3508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965974" y="2695807"/>
            <a:ext cx="6959080" cy="1588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16"/>
              </a:lnSpc>
              <a:spcBef>
                <a:spcPct val="0"/>
              </a:spcBef>
            </a:pPr>
            <a:r>
              <a:rPr lang="en-US" sz="9083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Watch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5974" y="3651439"/>
            <a:ext cx="6279550" cy="152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97"/>
              </a:lnSpc>
              <a:spcBef>
                <a:spcPct val="0"/>
              </a:spcBef>
            </a:pPr>
            <a:r>
              <a:rPr lang="en-US" sz="8783">
                <a:solidFill>
                  <a:srgbClr val="E0435D"/>
                </a:solidFill>
                <a:latin typeface="Arial"/>
                <a:ea typeface="Arial"/>
                <a:cs typeface="Arial"/>
                <a:sym typeface="Arial"/>
              </a:rPr>
              <a:t>the Video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00693" y="1589082"/>
            <a:ext cx="627955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3065CF"/>
                </a:solidFill>
                <a:latin typeface="Arial Bold"/>
                <a:ea typeface="Arial Bold"/>
                <a:cs typeface="Arial Bold"/>
                <a:sym typeface="Arial Bold"/>
              </a:rPr>
              <a:t>Science for Kids | Global Weirding not Global Warming with Dr. Katharine Hayhoe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5327584"/>
            <a:ext cx="4378620" cy="2139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1"/>
              </a:lnSpc>
            </a:pPr>
            <a:r>
              <a:rPr lang="en-US" sz="1607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Special guest Katharine Hayhoe, a renowned climate scientist, joins the team to explain the concept of Global Weirding and how every action we take can make a difference. She shares insights on how kids and communities can work together to combat climate change and become catalysts for inventive change.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618756" y="7918384"/>
            <a:ext cx="1451416" cy="292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  <a:spcBef>
                <a:spcPct val="0"/>
              </a:spcBef>
            </a:pPr>
            <a:r>
              <a:rPr lang="en-US" sz="1607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|    11 minutes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26757" y="7918384"/>
            <a:ext cx="5824845" cy="292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  <a:spcBef>
                <a:spcPct val="0"/>
              </a:spcBef>
            </a:pPr>
            <a:r>
              <a:rPr lang="en-US" sz="1607" u="sng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  <a:hlinkClick r:id="rId3" tooltip="https://www.youtube.com/watch?v=_XXySb9D7V8"/>
              </a:rPr>
              <a:t>https://www.youtube.com/watch?v=_XXySb9D7V8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57265" y="4659774"/>
            <a:ext cx="5176737" cy="5176737"/>
          </a:xfrm>
          <a:custGeom>
            <a:avLst/>
            <a:gdLst/>
            <a:ahLst/>
            <a:cxnLst/>
            <a:rect l="l" t="t" r="r" b="b"/>
            <a:pathLst>
              <a:path w="5176737" h="5176737">
                <a:moveTo>
                  <a:pt x="5176737" y="0"/>
                </a:moveTo>
                <a:lnTo>
                  <a:pt x="0" y="0"/>
                </a:lnTo>
                <a:lnTo>
                  <a:pt x="0" y="5176737"/>
                </a:lnTo>
                <a:lnTo>
                  <a:pt x="5176737" y="5176737"/>
                </a:lnTo>
                <a:lnTo>
                  <a:pt x="517673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7061168"/>
            <a:ext cx="18288000" cy="3225832"/>
          </a:xfrm>
          <a:custGeom>
            <a:avLst/>
            <a:gdLst/>
            <a:ahLst/>
            <a:cxnLst/>
            <a:rect l="l" t="t" r="r" b="b"/>
            <a:pathLst>
              <a:path w="18288000" h="3225832">
                <a:moveTo>
                  <a:pt x="0" y="0"/>
                </a:moveTo>
                <a:lnTo>
                  <a:pt x="18288000" y="0"/>
                </a:lnTo>
                <a:lnTo>
                  <a:pt x="18288000" y="3225832"/>
                </a:lnTo>
                <a:lnTo>
                  <a:pt x="0" y="3225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338" b="-633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464843" y="5302022"/>
            <a:ext cx="2843166" cy="2878511"/>
            <a:chOff x="0" y="0"/>
            <a:chExt cx="1201664" cy="12166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01664" cy="1216603"/>
            </a:xfrm>
            <a:custGeom>
              <a:avLst/>
              <a:gdLst/>
              <a:ahLst/>
              <a:cxnLst/>
              <a:rect l="l" t="t" r="r" b="b"/>
              <a:pathLst>
                <a:path w="1201664" h="1216603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53974"/>
                  </a:lnTo>
                  <a:cubicBezTo>
                    <a:pt x="1201664" y="1170585"/>
                    <a:pt x="1195066" y="1186514"/>
                    <a:pt x="1183321" y="1198260"/>
                  </a:cubicBezTo>
                  <a:cubicBezTo>
                    <a:pt x="1171576" y="1210005"/>
                    <a:pt x="1155646" y="1216603"/>
                    <a:pt x="1139036" y="1216603"/>
                  </a:cubicBezTo>
                  <a:lnTo>
                    <a:pt x="62629" y="1216603"/>
                  </a:lnTo>
                  <a:cubicBezTo>
                    <a:pt x="28040" y="1216603"/>
                    <a:pt x="0" y="1188563"/>
                    <a:pt x="0" y="1153974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5"/>
              <a:stretch>
                <a:fillRect l="-25979" r="-259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713471" y="2259180"/>
            <a:ext cx="2828167" cy="2878511"/>
            <a:chOff x="0" y="0"/>
            <a:chExt cx="1195325" cy="12166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95325" cy="1216603"/>
            </a:xfrm>
            <a:custGeom>
              <a:avLst/>
              <a:gdLst/>
              <a:ahLst/>
              <a:cxnLst/>
              <a:rect l="l" t="t" r="r" b="b"/>
              <a:pathLst>
                <a:path w="1195325" h="1216603">
                  <a:moveTo>
                    <a:pt x="62961" y="0"/>
                  </a:moveTo>
                  <a:lnTo>
                    <a:pt x="1132364" y="0"/>
                  </a:lnTo>
                  <a:cubicBezTo>
                    <a:pt x="1149063" y="0"/>
                    <a:pt x="1165077" y="6633"/>
                    <a:pt x="1176884" y="18441"/>
                  </a:cubicBezTo>
                  <a:cubicBezTo>
                    <a:pt x="1188692" y="30248"/>
                    <a:pt x="1195325" y="46263"/>
                    <a:pt x="1195325" y="62961"/>
                  </a:cubicBezTo>
                  <a:lnTo>
                    <a:pt x="1195325" y="1153642"/>
                  </a:lnTo>
                  <a:cubicBezTo>
                    <a:pt x="1195325" y="1170340"/>
                    <a:pt x="1188692" y="1186355"/>
                    <a:pt x="1176884" y="1198162"/>
                  </a:cubicBezTo>
                  <a:cubicBezTo>
                    <a:pt x="1165077" y="1209970"/>
                    <a:pt x="1149063" y="1216603"/>
                    <a:pt x="1132364" y="1216603"/>
                  </a:cubicBezTo>
                  <a:lnTo>
                    <a:pt x="62961" y="1216603"/>
                  </a:lnTo>
                  <a:cubicBezTo>
                    <a:pt x="46263" y="1216603"/>
                    <a:pt x="30248" y="1209970"/>
                    <a:pt x="18441" y="1198162"/>
                  </a:cubicBezTo>
                  <a:cubicBezTo>
                    <a:pt x="6633" y="1186355"/>
                    <a:pt x="0" y="1170340"/>
                    <a:pt x="0" y="1153642"/>
                  </a:cubicBezTo>
                  <a:lnTo>
                    <a:pt x="0" y="62961"/>
                  </a:lnTo>
                  <a:cubicBezTo>
                    <a:pt x="0" y="46263"/>
                    <a:pt x="6633" y="30248"/>
                    <a:pt x="18441" y="18441"/>
                  </a:cubicBezTo>
                  <a:cubicBezTo>
                    <a:pt x="30248" y="6633"/>
                    <a:pt x="46263" y="0"/>
                    <a:pt x="62961" y="0"/>
                  </a:cubicBezTo>
                  <a:close/>
                </a:path>
              </a:pathLst>
            </a:custGeom>
            <a:blipFill>
              <a:blip r:embed="rId6"/>
              <a:stretch>
                <a:fillRect l="-40864" r="-45534" b="-211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713471" y="5308136"/>
            <a:ext cx="2843166" cy="2872397"/>
            <a:chOff x="0" y="0"/>
            <a:chExt cx="1201664" cy="12140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01664" cy="1214019"/>
            </a:xfrm>
            <a:custGeom>
              <a:avLst/>
              <a:gdLst/>
              <a:ahLst/>
              <a:cxnLst/>
              <a:rect l="l" t="t" r="r" b="b"/>
              <a:pathLst>
                <a:path w="1201664" h="1214019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51390"/>
                  </a:lnTo>
                  <a:cubicBezTo>
                    <a:pt x="1201664" y="1185979"/>
                    <a:pt x="1173625" y="1214019"/>
                    <a:pt x="1139036" y="1214019"/>
                  </a:cubicBezTo>
                  <a:lnTo>
                    <a:pt x="62629" y="1214019"/>
                  </a:lnTo>
                  <a:cubicBezTo>
                    <a:pt x="46019" y="1214019"/>
                    <a:pt x="30089" y="1207421"/>
                    <a:pt x="18344" y="1195676"/>
                  </a:cubicBezTo>
                  <a:cubicBezTo>
                    <a:pt x="6598" y="1183930"/>
                    <a:pt x="0" y="1168001"/>
                    <a:pt x="0" y="1151390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7"/>
              <a:stretch>
                <a:fillRect l="-33930" r="-75334" b="-149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63228" y="2259180"/>
            <a:ext cx="2843166" cy="2916381"/>
            <a:chOff x="0" y="0"/>
            <a:chExt cx="1201664" cy="12326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01664" cy="1232609"/>
            </a:xfrm>
            <a:custGeom>
              <a:avLst/>
              <a:gdLst/>
              <a:ahLst/>
              <a:cxnLst/>
              <a:rect l="l" t="t" r="r" b="b"/>
              <a:pathLst>
                <a:path w="1201664" h="1232609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69980"/>
                  </a:lnTo>
                  <a:cubicBezTo>
                    <a:pt x="1201664" y="1204569"/>
                    <a:pt x="1173625" y="1232609"/>
                    <a:pt x="1139036" y="1232609"/>
                  </a:cubicBezTo>
                  <a:lnTo>
                    <a:pt x="62629" y="1232609"/>
                  </a:lnTo>
                  <a:cubicBezTo>
                    <a:pt x="46019" y="1232609"/>
                    <a:pt x="30089" y="1226011"/>
                    <a:pt x="18344" y="1214266"/>
                  </a:cubicBezTo>
                  <a:cubicBezTo>
                    <a:pt x="6598" y="1202520"/>
                    <a:pt x="0" y="1186590"/>
                    <a:pt x="0" y="1169980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8"/>
              <a:stretch>
                <a:fillRect l="-26979" r="-269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16147" y="2259180"/>
            <a:ext cx="2843166" cy="2916381"/>
            <a:chOff x="0" y="0"/>
            <a:chExt cx="1201664" cy="123260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1664" cy="1232609"/>
            </a:xfrm>
            <a:custGeom>
              <a:avLst/>
              <a:gdLst/>
              <a:ahLst/>
              <a:cxnLst/>
              <a:rect l="l" t="t" r="r" b="b"/>
              <a:pathLst>
                <a:path w="1201664" h="1232609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69980"/>
                  </a:lnTo>
                  <a:cubicBezTo>
                    <a:pt x="1201664" y="1204569"/>
                    <a:pt x="1173625" y="1232609"/>
                    <a:pt x="1139036" y="1232609"/>
                  </a:cubicBezTo>
                  <a:lnTo>
                    <a:pt x="62629" y="1232609"/>
                  </a:lnTo>
                  <a:cubicBezTo>
                    <a:pt x="46019" y="1232609"/>
                    <a:pt x="30089" y="1226011"/>
                    <a:pt x="18344" y="1214266"/>
                  </a:cubicBezTo>
                  <a:cubicBezTo>
                    <a:pt x="6598" y="1202520"/>
                    <a:pt x="0" y="1186590"/>
                    <a:pt x="0" y="1169980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9"/>
              <a:stretch>
                <a:fillRect l="-26611" r="-273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863228" y="5308136"/>
            <a:ext cx="2843166" cy="2872397"/>
            <a:chOff x="0" y="0"/>
            <a:chExt cx="1201664" cy="12140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01664" cy="1214019"/>
            </a:xfrm>
            <a:custGeom>
              <a:avLst/>
              <a:gdLst/>
              <a:ahLst/>
              <a:cxnLst/>
              <a:rect l="l" t="t" r="r" b="b"/>
              <a:pathLst>
                <a:path w="1201664" h="1214019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51390"/>
                  </a:lnTo>
                  <a:cubicBezTo>
                    <a:pt x="1201664" y="1185979"/>
                    <a:pt x="1173625" y="1214019"/>
                    <a:pt x="1139036" y="1214019"/>
                  </a:cubicBezTo>
                  <a:lnTo>
                    <a:pt x="62629" y="1214019"/>
                  </a:lnTo>
                  <a:cubicBezTo>
                    <a:pt x="46019" y="1214019"/>
                    <a:pt x="30089" y="1207421"/>
                    <a:pt x="18344" y="1195676"/>
                  </a:cubicBezTo>
                  <a:cubicBezTo>
                    <a:pt x="6598" y="1183930"/>
                    <a:pt x="0" y="1168001"/>
                    <a:pt x="0" y="1151390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10"/>
              <a:stretch>
                <a:fillRect l="-33258" r="-26069" b="-89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016147" y="5308136"/>
            <a:ext cx="2843166" cy="2872397"/>
            <a:chOff x="0" y="0"/>
            <a:chExt cx="1201664" cy="12140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01664" cy="1214019"/>
            </a:xfrm>
            <a:custGeom>
              <a:avLst/>
              <a:gdLst/>
              <a:ahLst/>
              <a:cxnLst/>
              <a:rect l="l" t="t" r="r" b="b"/>
              <a:pathLst>
                <a:path w="1201664" h="1214019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51390"/>
                  </a:lnTo>
                  <a:cubicBezTo>
                    <a:pt x="1201664" y="1185979"/>
                    <a:pt x="1173625" y="1214019"/>
                    <a:pt x="1139036" y="1214019"/>
                  </a:cubicBezTo>
                  <a:lnTo>
                    <a:pt x="62629" y="1214019"/>
                  </a:lnTo>
                  <a:cubicBezTo>
                    <a:pt x="46019" y="1214019"/>
                    <a:pt x="30089" y="1207421"/>
                    <a:pt x="18344" y="1195676"/>
                  </a:cubicBezTo>
                  <a:cubicBezTo>
                    <a:pt x="6598" y="1183930"/>
                    <a:pt x="0" y="1168001"/>
                    <a:pt x="0" y="1151390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11"/>
              <a:stretch>
                <a:fillRect l="-37874" t="-523" r="-26117" b="-77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464843" y="2259180"/>
            <a:ext cx="2843166" cy="2878511"/>
            <a:chOff x="0" y="0"/>
            <a:chExt cx="1201664" cy="12166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01664" cy="1216603"/>
            </a:xfrm>
            <a:custGeom>
              <a:avLst/>
              <a:gdLst/>
              <a:ahLst/>
              <a:cxnLst/>
              <a:rect l="l" t="t" r="r" b="b"/>
              <a:pathLst>
                <a:path w="1201664" h="1216603">
                  <a:moveTo>
                    <a:pt x="62629" y="0"/>
                  </a:moveTo>
                  <a:lnTo>
                    <a:pt x="1139036" y="0"/>
                  </a:lnTo>
                  <a:cubicBezTo>
                    <a:pt x="1155646" y="0"/>
                    <a:pt x="1171576" y="6598"/>
                    <a:pt x="1183321" y="18344"/>
                  </a:cubicBezTo>
                  <a:cubicBezTo>
                    <a:pt x="1195066" y="30089"/>
                    <a:pt x="1201664" y="46019"/>
                    <a:pt x="1201664" y="62629"/>
                  </a:cubicBezTo>
                  <a:lnTo>
                    <a:pt x="1201664" y="1153974"/>
                  </a:lnTo>
                  <a:cubicBezTo>
                    <a:pt x="1201664" y="1170585"/>
                    <a:pt x="1195066" y="1186514"/>
                    <a:pt x="1183321" y="1198260"/>
                  </a:cubicBezTo>
                  <a:cubicBezTo>
                    <a:pt x="1171576" y="1210005"/>
                    <a:pt x="1155646" y="1216603"/>
                    <a:pt x="1139036" y="1216603"/>
                  </a:cubicBezTo>
                  <a:lnTo>
                    <a:pt x="62629" y="1216603"/>
                  </a:lnTo>
                  <a:cubicBezTo>
                    <a:pt x="28040" y="1216603"/>
                    <a:pt x="0" y="1188563"/>
                    <a:pt x="0" y="1153974"/>
                  </a:cubicBezTo>
                  <a:lnTo>
                    <a:pt x="0" y="62629"/>
                  </a:lnTo>
                  <a:cubicBezTo>
                    <a:pt x="0" y="46019"/>
                    <a:pt x="6598" y="30089"/>
                    <a:pt x="18344" y="18344"/>
                  </a:cubicBezTo>
                  <a:cubicBezTo>
                    <a:pt x="30089" y="6598"/>
                    <a:pt x="46019" y="0"/>
                    <a:pt x="62629" y="0"/>
                  </a:cubicBezTo>
                  <a:close/>
                </a:path>
              </a:pathLst>
            </a:custGeom>
            <a:blipFill>
              <a:blip r:embed="rId12"/>
              <a:stretch>
                <a:fillRect l="-25979" r="-259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772540" y="514350"/>
            <a:ext cx="4858837" cy="139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Post-video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853329" y="553071"/>
            <a:ext cx="4775203" cy="139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E0435D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292ACE-F3ED-9A39-0F97-4CBAD7C14E0C}"/>
              </a:ext>
            </a:extLst>
          </p:cNvPr>
          <p:cNvGrpSpPr/>
          <p:nvPr/>
        </p:nvGrpSpPr>
        <p:grpSpPr>
          <a:xfrm>
            <a:off x="4440998" y="2251004"/>
            <a:ext cx="2867011" cy="1201966"/>
            <a:chOff x="4440998" y="2251004"/>
            <a:chExt cx="2867011" cy="1201966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F3010052-820C-62E9-802E-D91DAA9FC373}"/>
                </a:ext>
              </a:extLst>
            </p:cNvPr>
            <p:cNvSpPr/>
            <p:nvPr/>
          </p:nvSpPr>
          <p:spPr>
            <a:xfrm>
              <a:off x="4440998" y="2251004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631311" y="2454651"/>
              <a:ext cx="2479751" cy="794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is the atmosphere, and why is it important?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B5C9BE7-6B76-57C7-D266-E62EE42ADE65}"/>
              </a:ext>
            </a:extLst>
          </p:cNvPr>
          <p:cNvGrpSpPr/>
          <p:nvPr/>
        </p:nvGrpSpPr>
        <p:grpSpPr>
          <a:xfrm>
            <a:off x="7709946" y="2259180"/>
            <a:ext cx="2867011" cy="1201966"/>
            <a:chOff x="7689626" y="3364468"/>
            <a:chExt cx="2867011" cy="1201966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851F220D-D780-CF9E-0CDE-C77D8443A698}"/>
                </a:ext>
              </a:extLst>
            </p:cNvPr>
            <p:cNvSpPr/>
            <p:nvPr/>
          </p:nvSpPr>
          <p:spPr>
            <a:xfrm>
              <a:off x="7689626" y="3364468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880180" y="3583633"/>
              <a:ext cx="2479751" cy="794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Why do scientists study and monitor weather patterns?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52811F5-EB31-429D-A46F-59C3E50CE4B1}"/>
              </a:ext>
            </a:extLst>
          </p:cNvPr>
          <p:cNvGrpSpPr/>
          <p:nvPr/>
        </p:nvGrpSpPr>
        <p:grpSpPr>
          <a:xfrm>
            <a:off x="10851391" y="2259180"/>
            <a:ext cx="2867011" cy="1201966"/>
            <a:chOff x="10851391" y="2259180"/>
            <a:chExt cx="2867011" cy="1201966"/>
          </a:xfrm>
        </p:grpSpPr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BF9ACD5E-F99E-7081-A919-DBF28875203E}"/>
                </a:ext>
              </a:extLst>
            </p:cNvPr>
            <p:cNvSpPr/>
            <p:nvPr/>
          </p:nvSpPr>
          <p:spPr>
            <a:xfrm>
              <a:off x="10851391" y="2259180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036365" y="2499093"/>
              <a:ext cx="2494190" cy="794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Why does Dr. Hayhoe describe the weather as “changeable”?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64673B7-7523-32A1-0D56-D3DF5EEE17AF}"/>
              </a:ext>
            </a:extLst>
          </p:cNvPr>
          <p:cNvGrpSpPr/>
          <p:nvPr/>
        </p:nvGrpSpPr>
        <p:grpSpPr>
          <a:xfrm>
            <a:off x="14012985" y="2251003"/>
            <a:ext cx="2867011" cy="1201966"/>
            <a:chOff x="14012985" y="2251003"/>
            <a:chExt cx="2867011" cy="1201966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C2A6F0AE-1F72-B335-0A46-1C53035C94CF}"/>
                </a:ext>
              </a:extLst>
            </p:cNvPr>
            <p:cNvSpPr/>
            <p:nvPr/>
          </p:nvSpPr>
          <p:spPr>
            <a:xfrm>
              <a:off x="14012985" y="2251003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4195207" y="2599273"/>
              <a:ext cx="2494190" cy="537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does “global weirding” mean?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C5B4639-1D68-4351-E0BE-A582BCFF0259}"/>
              </a:ext>
            </a:extLst>
          </p:cNvPr>
          <p:cNvGrpSpPr/>
          <p:nvPr/>
        </p:nvGrpSpPr>
        <p:grpSpPr>
          <a:xfrm>
            <a:off x="4464843" y="5302022"/>
            <a:ext cx="2867011" cy="1201966"/>
            <a:chOff x="4464843" y="5302022"/>
            <a:chExt cx="2867011" cy="1201966"/>
          </a:xfrm>
        </p:grpSpPr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A4C1B814-03F3-0817-808F-341793BF0B6F}"/>
                </a:ext>
              </a:extLst>
            </p:cNvPr>
            <p:cNvSpPr/>
            <p:nvPr/>
          </p:nvSpPr>
          <p:spPr>
            <a:xfrm>
              <a:off x="4464843" y="5302022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646551" y="5391054"/>
              <a:ext cx="2479751" cy="10518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How do human actions contribute to changes in weather patterns?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B51B1AB-DE4E-D42E-BC98-D791A8799936}"/>
              </a:ext>
            </a:extLst>
          </p:cNvPr>
          <p:cNvGrpSpPr/>
          <p:nvPr/>
        </p:nvGrpSpPr>
        <p:grpSpPr>
          <a:xfrm>
            <a:off x="7701548" y="5308243"/>
            <a:ext cx="2867011" cy="1201966"/>
            <a:chOff x="7701548" y="5308243"/>
            <a:chExt cx="2867011" cy="1201966"/>
          </a:xfrm>
        </p:grpSpPr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F0E09BC9-7C9C-35A2-3DD3-A6418BFFA206}"/>
                </a:ext>
              </a:extLst>
            </p:cNvPr>
            <p:cNvSpPr/>
            <p:nvPr/>
          </p:nvSpPr>
          <p:spPr>
            <a:xfrm>
              <a:off x="7701548" y="5308243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895179" y="5648229"/>
              <a:ext cx="2479751" cy="537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does it mean to share the Earth?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D601CEA-EB0E-7E59-403A-BCECA5360CB3}"/>
              </a:ext>
            </a:extLst>
          </p:cNvPr>
          <p:cNvGrpSpPr/>
          <p:nvPr/>
        </p:nvGrpSpPr>
        <p:grpSpPr>
          <a:xfrm>
            <a:off x="10851391" y="5302022"/>
            <a:ext cx="2867011" cy="1201966"/>
            <a:chOff x="10851391" y="5302022"/>
            <a:chExt cx="2867011" cy="1201966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338F9C94-CA75-74D9-8F6D-89C1D656E392}"/>
                </a:ext>
              </a:extLst>
            </p:cNvPr>
            <p:cNvSpPr/>
            <p:nvPr/>
          </p:nvSpPr>
          <p:spPr>
            <a:xfrm>
              <a:off x="10851391" y="5302022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039018" y="5519642"/>
              <a:ext cx="2479751" cy="794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resources do humans and animals share?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DD2F5C4-25E7-3EFC-90E4-8C541A307B6E}"/>
              </a:ext>
            </a:extLst>
          </p:cNvPr>
          <p:cNvGrpSpPr/>
          <p:nvPr/>
        </p:nvGrpSpPr>
        <p:grpSpPr>
          <a:xfrm>
            <a:off x="14024993" y="5302022"/>
            <a:ext cx="2867011" cy="1201966"/>
            <a:chOff x="14024993" y="5302022"/>
            <a:chExt cx="2867011" cy="1201966"/>
          </a:xfrm>
        </p:grpSpPr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88F1EA2-8D89-B972-2839-5BA676945522}"/>
                </a:ext>
              </a:extLst>
            </p:cNvPr>
            <p:cNvSpPr/>
            <p:nvPr/>
          </p:nvSpPr>
          <p:spPr>
            <a:xfrm>
              <a:off x="14024993" y="5302022"/>
              <a:ext cx="2867011" cy="1201966"/>
            </a:xfrm>
            <a:prstGeom prst="roundRect">
              <a:avLst>
                <a:gd name="adj" fmla="val 8509"/>
              </a:avLst>
            </a:prstGeom>
            <a:solidFill>
              <a:srgbClr val="3078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4110922" y="5519642"/>
              <a:ext cx="2662759" cy="7946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4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small actions can we take to help the planet and each other?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4539" y="-257179"/>
            <a:ext cx="13303461" cy="10801358"/>
          </a:xfrm>
          <a:custGeom>
            <a:avLst/>
            <a:gdLst/>
            <a:ahLst/>
            <a:cxnLst/>
            <a:rect l="l" t="t" r="r" b="b"/>
            <a:pathLst>
              <a:path w="13303461" h="10801358">
                <a:moveTo>
                  <a:pt x="0" y="0"/>
                </a:moveTo>
                <a:lnTo>
                  <a:pt x="13303461" y="0"/>
                </a:lnTo>
                <a:lnTo>
                  <a:pt x="13303461" y="10801358"/>
                </a:lnTo>
                <a:lnTo>
                  <a:pt x="0" y="1080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186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986717" y="-2713231"/>
            <a:ext cx="16259184" cy="1625918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67202" y="1993996"/>
            <a:ext cx="5622001" cy="107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5"/>
              </a:lnSpc>
            </a:pPr>
            <a:r>
              <a:rPr lang="en-US" sz="719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Wonder Wall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8742" y="2938014"/>
            <a:ext cx="7357414" cy="708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1"/>
              </a:lnSpc>
            </a:pPr>
            <a:r>
              <a:rPr lang="en-US" sz="4700">
                <a:solidFill>
                  <a:srgbClr val="D25362"/>
                </a:solidFill>
                <a:latin typeface="Arial"/>
                <a:ea typeface="Arial"/>
                <a:cs typeface="Arial"/>
                <a:sym typeface="Arial"/>
              </a:rPr>
              <a:t>Step 1: Outdoor Activity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8742" y="3932989"/>
            <a:ext cx="5855800" cy="136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Materials Needed: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A digital camera, tablet, or smartphone for taking photos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OR clipboards, paper, crayons, or markers for drawing observations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8742" y="5517203"/>
            <a:ext cx="6315790" cy="1022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Activity Instructions</a:t>
            </a:r>
          </a:p>
          <a:p>
            <a:pPr algn="l">
              <a:lnSpc>
                <a:spcPts val="2751"/>
              </a:lnSpc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Take children on a short outdoor nature walk around the schoolyard, neighbourhood, park, or playground.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8742" y="6758517"/>
            <a:ext cx="5009002" cy="2736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Ask children: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What do you notice?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What do you wonder about?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What living things can you find?</a:t>
            </a:r>
          </a:p>
          <a:p>
            <a:pPr algn="l">
              <a:lnSpc>
                <a:spcPts val="2751"/>
              </a:lnSpc>
            </a:pPr>
            <a:endParaRPr lang="en-US" sz="1688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Children can document their observations by taking photos or drawing what they see.</a:t>
            </a:r>
          </a:p>
          <a:p>
            <a:pPr algn="l">
              <a:lnSpc>
                <a:spcPts val="2751"/>
              </a:lnSpc>
            </a:pPr>
            <a:endParaRPr lang="en-US" sz="1688" b="1">
              <a:solidFill>
                <a:srgbClr val="545454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13286" y="346060"/>
            <a:ext cx="12091860" cy="8056202"/>
          </a:xfrm>
          <a:custGeom>
            <a:avLst/>
            <a:gdLst/>
            <a:ahLst/>
            <a:cxnLst/>
            <a:rect l="l" t="t" r="r" b="b"/>
            <a:pathLst>
              <a:path w="12091860" h="8056202">
                <a:moveTo>
                  <a:pt x="0" y="0"/>
                </a:moveTo>
                <a:lnTo>
                  <a:pt x="12091860" y="0"/>
                </a:lnTo>
                <a:lnTo>
                  <a:pt x="12091860" y="8056201"/>
                </a:lnTo>
                <a:lnTo>
                  <a:pt x="0" y="8056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13118613" y="6551507"/>
            <a:ext cx="4839316" cy="2570887"/>
          </a:xfrm>
          <a:custGeom>
            <a:avLst/>
            <a:gdLst/>
            <a:ahLst/>
            <a:cxnLst/>
            <a:rect l="l" t="t" r="r" b="b"/>
            <a:pathLst>
              <a:path w="4839316" h="2570887">
                <a:moveTo>
                  <a:pt x="4839316" y="0"/>
                </a:moveTo>
                <a:lnTo>
                  <a:pt x="0" y="0"/>
                </a:lnTo>
                <a:lnTo>
                  <a:pt x="0" y="2570887"/>
                </a:lnTo>
                <a:lnTo>
                  <a:pt x="4839316" y="2570887"/>
                </a:lnTo>
                <a:lnTo>
                  <a:pt x="483931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67202" y="1993996"/>
            <a:ext cx="5622001" cy="107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5"/>
              </a:lnSpc>
            </a:pPr>
            <a:r>
              <a:rPr lang="en-US" sz="719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Wonder Wall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8742" y="2936742"/>
            <a:ext cx="6652782" cy="708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1"/>
              </a:lnSpc>
            </a:pPr>
            <a:r>
              <a:rPr lang="en-US" sz="4700">
                <a:solidFill>
                  <a:srgbClr val="D25362"/>
                </a:solidFill>
                <a:latin typeface="Arial"/>
                <a:ea typeface="Arial"/>
                <a:cs typeface="Arial"/>
                <a:sym typeface="Arial"/>
              </a:rPr>
              <a:t>Step 2: In-classroom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8742" y="3971089"/>
            <a:ext cx="5625806" cy="258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3"/>
              </a:lnSpc>
            </a:pPr>
            <a:r>
              <a:rPr lang="en-US" sz="1688" b="1" dirty="0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After the walk:</a:t>
            </a: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>
              <a:lnSpc>
                <a:spcPts val="2363"/>
              </a:lnSpc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Create a classroom or home “Wonder Wall” where children can post: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Questions about nature and the environment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Drawings or photos of plants, insects, trees, weather, or animals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Observations about human impact on the environment</a:t>
            </a:r>
          </a:p>
          <a:p>
            <a:pPr algn="l">
              <a:lnSpc>
                <a:spcPts val="2751"/>
              </a:lnSpc>
            </a:pPr>
            <a:endParaRPr lang="en-US" sz="1688" dirty="0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73701" y="7087971"/>
            <a:ext cx="3911301" cy="175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 dirty="0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Y  </a:t>
            </a:r>
            <a:r>
              <a:rPr lang="en-US" sz="1688" b="1" dirty="0" err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ounger</a:t>
            </a:r>
            <a:r>
              <a:rPr lang="en-US" sz="1688" b="1" dirty="0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 children may ask: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Where do puddles go?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Why do leaves change </a:t>
            </a:r>
            <a:r>
              <a:rPr lang="en-US" sz="1688" dirty="0" err="1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colour</a:t>
            </a: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Which tree is my </a:t>
            </a:r>
            <a:r>
              <a:rPr lang="en-US" sz="1688" dirty="0" err="1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favourite</a:t>
            </a:r>
            <a:r>
              <a:rPr lang="en-US" sz="1688" dirty="0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and why?</a:t>
            </a:r>
          </a:p>
          <a:p>
            <a:pPr algn="l">
              <a:lnSpc>
                <a:spcPts val="2751"/>
              </a:lnSpc>
            </a:pPr>
            <a:endParaRPr lang="en-US" sz="1688" dirty="0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382241" y="7087971"/>
            <a:ext cx="5061274" cy="170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Older children may ask: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Why does litter collect in certain places?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How do humans affect local ecosystems?</a:t>
            </a:r>
          </a:p>
          <a:p>
            <a:pPr marL="364458" lvl="1" indent="-182229" algn="l">
              <a:lnSpc>
                <a:spcPts val="2751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Why are weather patterns changing?</a:t>
            </a:r>
          </a:p>
          <a:p>
            <a:pPr algn="l">
              <a:lnSpc>
                <a:spcPts val="2751"/>
              </a:lnSpc>
            </a:pPr>
            <a:endParaRPr lang="en-US" sz="1688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BD22C3-BD57-1568-85D8-23E3BAC05267}"/>
              </a:ext>
            </a:extLst>
          </p:cNvPr>
          <p:cNvSpPr txBox="1"/>
          <p:nvPr/>
        </p:nvSpPr>
        <p:spPr>
          <a:xfrm>
            <a:off x="1070004" y="6551507"/>
            <a:ext cx="562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078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Wonder Wall Questions: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61842" y="879823"/>
            <a:ext cx="6553423" cy="1641477"/>
            <a:chOff x="0" y="0"/>
            <a:chExt cx="1348441" cy="3377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8441" cy="337752"/>
            </a:xfrm>
            <a:custGeom>
              <a:avLst/>
              <a:gdLst/>
              <a:ahLst/>
              <a:cxnLst/>
              <a:rect l="l" t="t" r="r" b="b"/>
              <a:pathLst>
                <a:path w="1348441" h="337752">
                  <a:moveTo>
                    <a:pt x="23073" y="0"/>
                  </a:moveTo>
                  <a:lnTo>
                    <a:pt x="1325368" y="0"/>
                  </a:lnTo>
                  <a:cubicBezTo>
                    <a:pt x="1331487" y="0"/>
                    <a:pt x="1337356" y="2431"/>
                    <a:pt x="1341683" y="6758"/>
                  </a:cubicBezTo>
                  <a:cubicBezTo>
                    <a:pt x="1346010" y="11085"/>
                    <a:pt x="1348441" y="16954"/>
                    <a:pt x="1348441" y="23073"/>
                  </a:cubicBezTo>
                  <a:lnTo>
                    <a:pt x="1348441" y="314679"/>
                  </a:lnTo>
                  <a:cubicBezTo>
                    <a:pt x="1348441" y="327422"/>
                    <a:pt x="1338111" y="337752"/>
                    <a:pt x="1325368" y="337752"/>
                  </a:cubicBezTo>
                  <a:lnTo>
                    <a:pt x="23073" y="337752"/>
                  </a:lnTo>
                  <a:cubicBezTo>
                    <a:pt x="16954" y="337752"/>
                    <a:pt x="11085" y="335322"/>
                    <a:pt x="6758" y="330994"/>
                  </a:cubicBezTo>
                  <a:cubicBezTo>
                    <a:pt x="2431" y="326667"/>
                    <a:pt x="0" y="320799"/>
                    <a:pt x="0" y="314679"/>
                  </a:cubicBezTo>
                  <a:lnTo>
                    <a:pt x="0" y="23073"/>
                  </a:lnTo>
                  <a:cubicBezTo>
                    <a:pt x="0" y="16954"/>
                    <a:pt x="2431" y="11085"/>
                    <a:pt x="6758" y="6758"/>
                  </a:cubicBezTo>
                  <a:cubicBezTo>
                    <a:pt x="11085" y="2431"/>
                    <a:pt x="16954" y="0"/>
                    <a:pt x="23073" y="0"/>
                  </a:cubicBezTo>
                  <a:close/>
                </a:path>
              </a:pathLst>
            </a:custGeom>
            <a:solidFill>
              <a:srgbClr val="EEF4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48441" cy="385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38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789300" y="2263355"/>
            <a:ext cx="4785064" cy="6727683"/>
          </a:xfrm>
          <a:custGeom>
            <a:avLst/>
            <a:gdLst/>
            <a:ahLst/>
            <a:cxnLst/>
            <a:rect l="l" t="t" r="r" b="b"/>
            <a:pathLst>
              <a:path w="4785064" h="6727683">
                <a:moveTo>
                  <a:pt x="0" y="0"/>
                </a:moveTo>
                <a:lnTo>
                  <a:pt x="4785064" y="0"/>
                </a:lnTo>
                <a:lnTo>
                  <a:pt x="4785064" y="6727683"/>
                </a:lnTo>
                <a:lnTo>
                  <a:pt x="0" y="67276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67202" y="1993996"/>
            <a:ext cx="8176798" cy="107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5"/>
              </a:lnSpc>
            </a:pPr>
            <a:r>
              <a:rPr lang="en-US" sz="719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Make Rain in a Jar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938706"/>
            <a:ext cx="8785459" cy="708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1"/>
              </a:lnSpc>
            </a:pPr>
            <a:r>
              <a:rPr lang="en-US" sz="4700">
                <a:solidFill>
                  <a:srgbClr val="D25362"/>
                </a:solidFill>
                <a:latin typeface="Arial"/>
                <a:ea typeface="Arial"/>
                <a:cs typeface="Arial"/>
                <a:sym typeface="Arial"/>
              </a:rPr>
              <a:t>Hands-On Weather Experiment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8742" y="3971089"/>
            <a:ext cx="5625806" cy="177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3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Materials Needed:</a:t>
            </a:r>
          </a:p>
          <a:p>
            <a:pPr marL="364458" lvl="1" indent="-182229" algn="l">
              <a:lnSpc>
                <a:spcPts val="2363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A clear glass jar or transparent cup</a:t>
            </a:r>
          </a:p>
          <a:p>
            <a:pPr marL="364458" lvl="1" indent="-182229" algn="l">
              <a:lnSpc>
                <a:spcPts val="2363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Warm water</a:t>
            </a:r>
          </a:p>
          <a:p>
            <a:pPr marL="364458" lvl="1" indent="-182229" algn="l">
              <a:lnSpc>
                <a:spcPts val="2363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Shaving cream</a:t>
            </a:r>
          </a:p>
          <a:p>
            <a:pPr marL="364458" lvl="1" indent="-182229" algn="l">
              <a:lnSpc>
                <a:spcPts val="2363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Blue food colouring or watered-down blue paint</a:t>
            </a:r>
          </a:p>
          <a:p>
            <a:pPr marL="364458" lvl="1" indent="-182229" algn="l">
              <a:lnSpc>
                <a:spcPts val="2363"/>
              </a:lnSpc>
              <a:buFont typeface="Arial"/>
              <a:buChar char="•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A dropper, pipette, or spoon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80924" y="1025154"/>
            <a:ext cx="5915259" cy="1293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388">
                <a:solidFill>
                  <a:srgbClr val="162A5D"/>
                </a:solidFill>
                <a:latin typeface="Arial"/>
                <a:ea typeface="Arial"/>
                <a:cs typeface="Arial"/>
                <a:sym typeface="Arial"/>
              </a:rPr>
              <a:t>Experiment with adding more or less food colouring to compare light rain and heavy rain.</a:t>
            </a:r>
          </a:p>
          <a:p>
            <a:pPr algn="l">
              <a:lnSpc>
                <a:spcPts val="2054"/>
              </a:lnSpc>
            </a:pPr>
            <a:r>
              <a:rPr lang="en-US" sz="1388">
                <a:solidFill>
                  <a:srgbClr val="162A5D"/>
                </a:solidFill>
                <a:latin typeface="Arial"/>
                <a:ea typeface="Arial"/>
                <a:cs typeface="Arial"/>
                <a:sym typeface="Arial"/>
              </a:rPr>
              <a:t>Encourage children to make predictions before testing the experiment.</a:t>
            </a:r>
          </a:p>
          <a:p>
            <a:pPr algn="l">
              <a:lnSpc>
                <a:spcPts val="2054"/>
              </a:lnSpc>
            </a:pPr>
            <a:r>
              <a:rPr lang="en-US" sz="1388">
                <a:solidFill>
                  <a:srgbClr val="162A5D"/>
                </a:solidFill>
                <a:latin typeface="Arial"/>
                <a:ea typeface="Arial"/>
                <a:cs typeface="Arial"/>
                <a:sym typeface="Arial"/>
              </a:rPr>
              <a:t>Connect the activity back to the video discussion about “global weirding” and changing weather patterns.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4300" y="5918937"/>
            <a:ext cx="9514805" cy="307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1"/>
              </a:lnSpc>
            </a:pPr>
            <a:r>
              <a:rPr lang="en-US" sz="16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Activity Instructions</a:t>
            </a:r>
          </a:p>
          <a:p>
            <a:pPr marL="364458" lvl="1" indent="-182229" algn="l">
              <a:lnSpc>
                <a:spcPts val="2751"/>
              </a:lnSpc>
              <a:buAutoNum type="arabicPeriod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Fill the jar about three-quarters full with warm water. This represents the air in the atmosphere.</a:t>
            </a:r>
          </a:p>
          <a:p>
            <a:pPr marL="364458" lvl="1" indent="-182229" algn="l">
              <a:lnSpc>
                <a:spcPts val="2751"/>
              </a:lnSpc>
              <a:buAutoNum type="arabicPeriod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Add a layer of shaving cream on top of the water to create a “cloud.”</a:t>
            </a:r>
          </a:p>
          <a:p>
            <a:pPr marL="364458" lvl="1" indent="-182229" algn="l">
              <a:lnSpc>
                <a:spcPts val="2751"/>
              </a:lnSpc>
              <a:buAutoNum type="arabicPeriod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Slowly drip blue food colouring onto the shaving cream cloud.</a:t>
            </a:r>
          </a:p>
          <a:p>
            <a:pPr marL="364458" lvl="1" indent="-182229" algn="l">
              <a:lnSpc>
                <a:spcPts val="2751"/>
              </a:lnSpc>
              <a:buAutoNum type="arabicPeriod"/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Watch as the colour begins to move through the shaving cream and fall into the water like rain.</a:t>
            </a:r>
          </a:p>
          <a:p>
            <a:pPr algn="l">
              <a:lnSpc>
                <a:spcPts val="2751"/>
              </a:lnSpc>
            </a:pPr>
            <a:endParaRPr lang="en-US" sz="1688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751"/>
              </a:lnSpc>
            </a:pPr>
            <a:r>
              <a:rPr lang="en-US" sz="16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As the cloud becomes heavier and more saturated, the “rain” falls through—just like real rain clouds in the atmosphere.</a:t>
            </a:r>
          </a:p>
          <a:p>
            <a:pPr algn="l">
              <a:lnSpc>
                <a:spcPts val="2751"/>
              </a:lnSpc>
            </a:pPr>
            <a:endParaRPr lang="en-US" sz="1688">
              <a:solidFill>
                <a:srgbClr val="54545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47700"/>
            <a:ext cx="3139441" cy="1066151"/>
          </a:xfrm>
          <a:custGeom>
            <a:avLst/>
            <a:gdLst/>
            <a:ahLst/>
            <a:cxnLst/>
            <a:rect l="l" t="t" r="r" b="b"/>
            <a:pathLst>
              <a:path w="3139441" h="1066151">
                <a:moveTo>
                  <a:pt x="0" y="0"/>
                </a:moveTo>
                <a:lnTo>
                  <a:pt x="3139441" y="0"/>
                </a:lnTo>
                <a:lnTo>
                  <a:pt x="3139441" y="1066151"/>
                </a:lnTo>
                <a:lnTo>
                  <a:pt x="0" y="1066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hlinkClick r:id="rId3" tooltip="https://futurechicken.com/learning-resources/colouring-page-the-water-cycle/"/>
          </p:cNvPr>
          <p:cNvSpPr/>
          <p:nvPr/>
        </p:nvSpPr>
        <p:spPr>
          <a:xfrm>
            <a:off x="11840667" y="1505946"/>
            <a:ext cx="4920941" cy="6980058"/>
          </a:xfrm>
          <a:custGeom>
            <a:avLst/>
            <a:gdLst/>
            <a:ahLst/>
            <a:cxnLst/>
            <a:rect l="l" t="t" r="r" b="b"/>
            <a:pathLst>
              <a:path w="4920941" h="6980058">
                <a:moveTo>
                  <a:pt x="0" y="0"/>
                </a:moveTo>
                <a:lnTo>
                  <a:pt x="4920941" y="0"/>
                </a:lnTo>
                <a:lnTo>
                  <a:pt x="4920941" y="6980059"/>
                </a:lnTo>
                <a:lnTo>
                  <a:pt x="0" y="69800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4125087"/>
            <a:ext cx="5832076" cy="740493"/>
            <a:chOff x="0" y="0"/>
            <a:chExt cx="7776102" cy="98732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7776102" cy="987324"/>
              <a:chOff x="0" y="0"/>
              <a:chExt cx="1200016" cy="15236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00016" cy="152365"/>
              </a:xfrm>
              <a:custGeom>
                <a:avLst/>
                <a:gdLst/>
                <a:ahLst/>
                <a:cxnLst/>
                <a:rect l="l" t="t" r="r" b="b"/>
                <a:pathLst>
                  <a:path w="1200016" h="152365">
                    <a:moveTo>
                      <a:pt x="25927" y="0"/>
                    </a:moveTo>
                    <a:lnTo>
                      <a:pt x="1174089" y="0"/>
                    </a:lnTo>
                    <a:cubicBezTo>
                      <a:pt x="1188408" y="0"/>
                      <a:pt x="1200016" y="11608"/>
                      <a:pt x="1200016" y="25927"/>
                    </a:cubicBezTo>
                    <a:lnTo>
                      <a:pt x="1200016" y="126438"/>
                    </a:lnTo>
                    <a:cubicBezTo>
                      <a:pt x="1200016" y="140757"/>
                      <a:pt x="1188408" y="152365"/>
                      <a:pt x="1174089" y="152365"/>
                    </a:cubicBezTo>
                    <a:lnTo>
                      <a:pt x="25927" y="152365"/>
                    </a:lnTo>
                    <a:cubicBezTo>
                      <a:pt x="11608" y="152365"/>
                      <a:pt x="0" y="140757"/>
                      <a:pt x="0" y="126438"/>
                    </a:cubicBezTo>
                    <a:lnTo>
                      <a:pt x="0" y="25927"/>
                    </a:lnTo>
                    <a:cubicBezTo>
                      <a:pt x="0" y="11608"/>
                      <a:pt x="11608" y="0"/>
                      <a:pt x="25927" y="0"/>
                    </a:cubicBezTo>
                    <a:close/>
                  </a:path>
                </a:pathLst>
              </a:custGeom>
              <a:solidFill>
                <a:srgbClr val="3178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1200016" cy="1999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527808" y="277772"/>
              <a:ext cx="6720487" cy="384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63"/>
                </a:lnSpc>
              </a:pPr>
              <a:r>
                <a:rPr lang="en-US" sz="1688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happened when the cloud became too full?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122755"/>
            <a:ext cx="5832076" cy="740493"/>
            <a:chOff x="0" y="0"/>
            <a:chExt cx="7776102" cy="98732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7776102" cy="987324"/>
              <a:chOff x="0" y="0"/>
              <a:chExt cx="1200016" cy="15236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200016" cy="152365"/>
              </a:xfrm>
              <a:custGeom>
                <a:avLst/>
                <a:gdLst/>
                <a:ahLst/>
                <a:cxnLst/>
                <a:rect l="l" t="t" r="r" b="b"/>
                <a:pathLst>
                  <a:path w="1200016" h="152365">
                    <a:moveTo>
                      <a:pt x="25927" y="0"/>
                    </a:moveTo>
                    <a:lnTo>
                      <a:pt x="1174089" y="0"/>
                    </a:lnTo>
                    <a:cubicBezTo>
                      <a:pt x="1188408" y="0"/>
                      <a:pt x="1200016" y="11608"/>
                      <a:pt x="1200016" y="25927"/>
                    </a:cubicBezTo>
                    <a:lnTo>
                      <a:pt x="1200016" y="126438"/>
                    </a:lnTo>
                    <a:cubicBezTo>
                      <a:pt x="1200016" y="140757"/>
                      <a:pt x="1188408" y="152365"/>
                      <a:pt x="1174089" y="152365"/>
                    </a:cubicBezTo>
                    <a:lnTo>
                      <a:pt x="25927" y="152365"/>
                    </a:lnTo>
                    <a:cubicBezTo>
                      <a:pt x="11608" y="152365"/>
                      <a:pt x="0" y="140757"/>
                      <a:pt x="0" y="126438"/>
                    </a:cubicBezTo>
                    <a:lnTo>
                      <a:pt x="0" y="25927"/>
                    </a:lnTo>
                    <a:cubicBezTo>
                      <a:pt x="0" y="11608"/>
                      <a:pt x="11608" y="0"/>
                      <a:pt x="25927" y="0"/>
                    </a:cubicBezTo>
                    <a:close/>
                  </a:path>
                </a:pathLst>
              </a:custGeom>
              <a:solidFill>
                <a:srgbClr val="3178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200016" cy="1999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27808" y="277772"/>
              <a:ext cx="6720487" cy="384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63"/>
                </a:lnSpc>
              </a:pPr>
              <a:r>
                <a:rPr lang="en-US" sz="1688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How is this similar to real rain clouds?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6120423"/>
            <a:ext cx="5832076" cy="740493"/>
            <a:chOff x="0" y="0"/>
            <a:chExt cx="7776102" cy="987324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7776102" cy="987324"/>
              <a:chOff x="0" y="0"/>
              <a:chExt cx="1200016" cy="15236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00016" cy="152365"/>
              </a:xfrm>
              <a:custGeom>
                <a:avLst/>
                <a:gdLst/>
                <a:ahLst/>
                <a:cxnLst/>
                <a:rect l="l" t="t" r="r" b="b"/>
                <a:pathLst>
                  <a:path w="1200016" h="152365">
                    <a:moveTo>
                      <a:pt x="25927" y="0"/>
                    </a:moveTo>
                    <a:lnTo>
                      <a:pt x="1174089" y="0"/>
                    </a:lnTo>
                    <a:cubicBezTo>
                      <a:pt x="1188408" y="0"/>
                      <a:pt x="1200016" y="11608"/>
                      <a:pt x="1200016" y="25927"/>
                    </a:cubicBezTo>
                    <a:lnTo>
                      <a:pt x="1200016" y="126438"/>
                    </a:lnTo>
                    <a:cubicBezTo>
                      <a:pt x="1200016" y="140757"/>
                      <a:pt x="1188408" y="152365"/>
                      <a:pt x="1174089" y="152365"/>
                    </a:cubicBezTo>
                    <a:lnTo>
                      <a:pt x="25927" y="152365"/>
                    </a:lnTo>
                    <a:cubicBezTo>
                      <a:pt x="11608" y="152365"/>
                      <a:pt x="0" y="140757"/>
                      <a:pt x="0" y="126438"/>
                    </a:cubicBezTo>
                    <a:lnTo>
                      <a:pt x="0" y="25927"/>
                    </a:lnTo>
                    <a:cubicBezTo>
                      <a:pt x="0" y="11608"/>
                      <a:pt x="11608" y="0"/>
                      <a:pt x="25927" y="0"/>
                    </a:cubicBezTo>
                    <a:close/>
                  </a:path>
                </a:pathLst>
              </a:custGeom>
              <a:solidFill>
                <a:srgbClr val="3178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200016" cy="1999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527808" y="277772"/>
              <a:ext cx="6720487" cy="384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63"/>
                </a:lnSpc>
              </a:pPr>
              <a:r>
                <a:rPr lang="en-US" sz="1688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How do clouds produce rain?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8CF1086-C017-C337-AF8C-7C5704D677FA}"/>
              </a:ext>
            </a:extLst>
          </p:cNvPr>
          <p:cNvGrpSpPr/>
          <p:nvPr/>
        </p:nvGrpSpPr>
        <p:grpSpPr>
          <a:xfrm>
            <a:off x="1028700" y="7118091"/>
            <a:ext cx="5969278" cy="740493"/>
            <a:chOff x="1028700" y="7118091"/>
            <a:chExt cx="5969278" cy="740493"/>
          </a:xfrm>
        </p:grpSpPr>
        <p:grpSp>
          <p:nvGrpSpPr>
            <p:cNvPr id="20" name="Group 20"/>
            <p:cNvGrpSpPr/>
            <p:nvPr/>
          </p:nvGrpSpPr>
          <p:grpSpPr>
            <a:xfrm>
              <a:off x="1028700" y="7118091"/>
              <a:ext cx="5832076" cy="740493"/>
              <a:chOff x="0" y="0"/>
              <a:chExt cx="1200016" cy="15236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00016" cy="152365"/>
              </a:xfrm>
              <a:custGeom>
                <a:avLst/>
                <a:gdLst/>
                <a:ahLst/>
                <a:cxnLst/>
                <a:rect l="l" t="t" r="r" b="b"/>
                <a:pathLst>
                  <a:path w="1200016" h="152365">
                    <a:moveTo>
                      <a:pt x="25927" y="0"/>
                    </a:moveTo>
                    <a:lnTo>
                      <a:pt x="1174089" y="0"/>
                    </a:lnTo>
                    <a:cubicBezTo>
                      <a:pt x="1188408" y="0"/>
                      <a:pt x="1200016" y="11608"/>
                      <a:pt x="1200016" y="25927"/>
                    </a:cubicBezTo>
                    <a:lnTo>
                      <a:pt x="1200016" y="126438"/>
                    </a:lnTo>
                    <a:cubicBezTo>
                      <a:pt x="1200016" y="140757"/>
                      <a:pt x="1188408" y="152365"/>
                      <a:pt x="1174089" y="152365"/>
                    </a:cubicBezTo>
                    <a:lnTo>
                      <a:pt x="25927" y="152365"/>
                    </a:lnTo>
                    <a:cubicBezTo>
                      <a:pt x="11608" y="152365"/>
                      <a:pt x="0" y="140757"/>
                      <a:pt x="0" y="126438"/>
                    </a:cubicBezTo>
                    <a:lnTo>
                      <a:pt x="0" y="25927"/>
                    </a:lnTo>
                    <a:cubicBezTo>
                      <a:pt x="0" y="11608"/>
                      <a:pt x="11608" y="0"/>
                      <a:pt x="25927" y="0"/>
                    </a:cubicBezTo>
                    <a:close/>
                  </a:path>
                </a:pathLst>
              </a:custGeom>
              <a:solidFill>
                <a:srgbClr val="3178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1200016" cy="1999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424556" y="7178783"/>
              <a:ext cx="5573422" cy="5852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363"/>
                </a:lnSpc>
              </a:pPr>
              <a:r>
                <a:rPr lang="en-CA" sz="15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Have you ever seen (or been in) a heavy rainstorm or snowstorm? What did you see or hear? How did it feel?</a:t>
              </a:r>
              <a:endParaRPr lang="en-US" sz="1500" b="1" dirty="0">
                <a:solidFill>
                  <a:schemeClr val="bg1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8700" y="8115758"/>
            <a:ext cx="5832076" cy="740493"/>
            <a:chOff x="0" y="0"/>
            <a:chExt cx="7776102" cy="987324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776102" cy="987324"/>
              <a:chOff x="0" y="0"/>
              <a:chExt cx="1200016" cy="15236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200016" cy="152365"/>
              </a:xfrm>
              <a:custGeom>
                <a:avLst/>
                <a:gdLst/>
                <a:ahLst/>
                <a:cxnLst/>
                <a:rect l="l" t="t" r="r" b="b"/>
                <a:pathLst>
                  <a:path w="1200016" h="152365">
                    <a:moveTo>
                      <a:pt x="25927" y="0"/>
                    </a:moveTo>
                    <a:lnTo>
                      <a:pt x="1174089" y="0"/>
                    </a:lnTo>
                    <a:cubicBezTo>
                      <a:pt x="1188408" y="0"/>
                      <a:pt x="1200016" y="11608"/>
                      <a:pt x="1200016" y="25927"/>
                    </a:cubicBezTo>
                    <a:lnTo>
                      <a:pt x="1200016" y="126438"/>
                    </a:lnTo>
                    <a:cubicBezTo>
                      <a:pt x="1200016" y="140757"/>
                      <a:pt x="1188408" y="152365"/>
                      <a:pt x="1174089" y="152365"/>
                    </a:cubicBezTo>
                    <a:lnTo>
                      <a:pt x="25927" y="152365"/>
                    </a:lnTo>
                    <a:cubicBezTo>
                      <a:pt x="11608" y="152365"/>
                      <a:pt x="0" y="140757"/>
                      <a:pt x="0" y="126438"/>
                    </a:cubicBezTo>
                    <a:lnTo>
                      <a:pt x="0" y="25927"/>
                    </a:lnTo>
                    <a:cubicBezTo>
                      <a:pt x="0" y="11608"/>
                      <a:pt x="11608" y="0"/>
                      <a:pt x="25927" y="0"/>
                    </a:cubicBezTo>
                    <a:close/>
                  </a:path>
                </a:pathLst>
              </a:custGeom>
              <a:solidFill>
                <a:srgbClr val="3178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1200016" cy="1999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527808" y="80922"/>
              <a:ext cx="6720487" cy="777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63"/>
                </a:lnSpc>
              </a:pPr>
              <a:r>
                <a:rPr lang="en-US" sz="1688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How might changing weather patterns affect people, animals, and plants?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67202" y="1993996"/>
            <a:ext cx="8176798" cy="1073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5"/>
              </a:lnSpc>
            </a:pPr>
            <a:r>
              <a:rPr lang="en-US" sz="7199">
                <a:solidFill>
                  <a:srgbClr val="3065CF"/>
                </a:solidFill>
                <a:latin typeface="Arial"/>
                <a:ea typeface="Arial"/>
                <a:cs typeface="Arial"/>
                <a:sym typeface="Arial"/>
              </a:rPr>
              <a:t>Make Rain in a Jar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700" y="2938706"/>
            <a:ext cx="8733188" cy="708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1"/>
              </a:lnSpc>
            </a:pPr>
            <a:r>
              <a:rPr lang="en-US" sz="4700">
                <a:solidFill>
                  <a:srgbClr val="D25362"/>
                </a:solidFill>
                <a:latin typeface="Arial"/>
                <a:ea typeface="Arial"/>
                <a:cs typeface="Arial"/>
                <a:sym typeface="Arial"/>
              </a:rPr>
              <a:t>Questions to Explore Together</a:t>
            </a:r>
          </a:p>
        </p:txBody>
      </p:sp>
      <p:sp>
        <p:nvSpPr>
          <p:cNvPr id="31" name="Freeform 31"/>
          <p:cNvSpPr/>
          <p:nvPr/>
        </p:nvSpPr>
        <p:spPr>
          <a:xfrm>
            <a:off x="7189588" y="3126870"/>
            <a:ext cx="4513877" cy="5472755"/>
          </a:xfrm>
          <a:custGeom>
            <a:avLst/>
            <a:gdLst/>
            <a:ahLst/>
            <a:cxnLst/>
            <a:rect l="l" t="t" r="r" b="b"/>
            <a:pathLst>
              <a:path w="4513877" h="5472755">
                <a:moveTo>
                  <a:pt x="0" y="0"/>
                </a:moveTo>
                <a:lnTo>
                  <a:pt x="4513877" y="0"/>
                </a:lnTo>
                <a:lnTo>
                  <a:pt x="4513877" y="5472755"/>
                </a:lnTo>
                <a:lnTo>
                  <a:pt x="0" y="54727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5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/>
          <p:cNvGrpSpPr/>
          <p:nvPr/>
        </p:nvGrpSpPr>
        <p:grpSpPr>
          <a:xfrm>
            <a:off x="9610088" y="3353891"/>
            <a:ext cx="2896839" cy="2760733"/>
            <a:chOff x="0" y="0"/>
            <a:chExt cx="3862451" cy="3680977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3862451" cy="3680977"/>
              <a:chOff x="0" y="0"/>
              <a:chExt cx="533045" cy="5080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533045" cy="508000"/>
              </a:xfrm>
              <a:custGeom>
                <a:avLst/>
                <a:gdLst/>
                <a:ahLst/>
                <a:cxnLst/>
                <a:rect l="l" t="t" r="r" b="b"/>
                <a:pathLst>
                  <a:path w="533045" h="508000">
                    <a:moveTo>
                      <a:pt x="329845" y="0"/>
                    </a:moveTo>
                    <a:cubicBezTo>
                      <a:pt x="440335" y="6350"/>
                      <a:pt x="527965" y="93980"/>
                      <a:pt x="533045" y="203200"/>
                    </a:cubicBezTo>
                    <a:lnTo>
                      <a:pt x="533045" y="208280"/>
                    </a:lnTo>
                    <a:cubicBezTo>
                      <a:pt x="527965" y="316230"/>
                      <a:pt x="440335" y="403860"/>
                      <a:pt x="332385" y="403860"/>
                    </a:cubicBezTo>
                    <a:lnTo>
                      <a:pt x="274320" y="403860"/>
                    </a:lnTo>
                    <a:cubicBezTo>
                      <a:pt x="245110" y="438150"/>
                      <a:pt x="213360" y="468630"/>
                      <a:pt x="176530" y="494030"/>
                    </a:cubicBezTo>
                    <a:lnTo>
                      <a:pt x="152400" y="508000"/>
                    </a:lnTo>
                    <a:cubicBezTo>
                      <a:pt x="139700" y="508000"/>
                      <a:pt x="137160" y="500380"/>
                      <a:pt x="140970" y="487680"/>
                    </a:cubicBezTo>
                    <a:cubicBezTo>
                      <a:pt x="149860" y="459740"/>
                      <a:pt x="148590" y="430530"/>
                      <a:pt x="138430" y="403860"/>
                    </a:cubicBezTo>
                    <a:lnTo>
                      <a:pt x="134620" y="392430"/>
                    </a:lnTo>
                    <a:cubicBezTo>
                      <a:pt x="57150" y="367030"/>
                      <a:pt x="1270" y="293370"/>
                      <a:pt x="0" y="208280"/>
                    </a:cubicBezTo>
                    <a:lnTo>
                      <a:pt x="0" y="201930"/>
                    </a:lnTo>
                    <a:cubicBezTo>
                      <a:pt x="0" y="93980"/>
                      <a:pt x="88900" y="6350"/>
                      <a:pt x="203200" y="0"/>
                    </a:cubicBezTo>
                    <a:lnTo>
                      <a:pt x="332385" y="0"/>
                    </a:lnTo>
                    <a:close/>
                  </a:path>
                </a:pathLst>
              </a:custGeom>
              <a:solidFill>
                <a:srgbClr val="EEF4FF"/>
              </a:solidFill>
              <a:ln w="38100" cap="sq">
                <a:solidFill>
                  <a:srgbClr val="3065C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107950" y="-47625"/>
                <a:ext cx="317145" cy="4413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38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617544" y="919056"/>
              <a:ext cx="2612042" cy="11798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60"/>
                </a:lnSpc>
              </a:pPr>
              <a:r>
                <a:rPr lang="en-US" sz="2000" b="1" dirty="0">
                  <a:solidFill>
                    <a:srgbClr val="162A5D"/>
                  </a:solidFill>
                  <a:latin typeface="Arial"/>
                  <a:ea typeface="Arial"/>
                  <a:cs typeface="Arial"/>
                  <a:sym typeface="Arial"/>
                </a:rPr>
                <a:t>Try this: </a:t>
              </a:r>
              <a:r>
                <a:rPr lang="en-US" sz="2000" dirty="0">
                  <a:solidFill>
                    <a:srgbClr val="162A5D"/>
                  </a:solidFill>
                  <a:latin typeface="Arial"/>
                  <a:ea typeface="Arial"/>
                  <a:cs typeface="Arial"/>
                  <a:sym typeface="Arial"/>
                </a:rPr>
                <a:t>can you </a:t>
              </a:r>
              <a:r>
                <a:rPr lang="en-US" sz="2000" dirty="0" err="1">
                  <a:solidFill>
                    <a:srgbClr val="162A5D"/>
                  </a:solidFill>
                  <a:latin typeface="Arial"/>
                  <a:ea typeface="Arial"/>
                  <a:cs typeface="Arial"/>
                  <a:sym typeface="Arial"/>
                </a:rPr>
                <a:t>colour</a:t>
              </a:r>
              <a:r>
                <a:rPr lang="en-US" sz="2000" dirty="0">
                  <a:solidFill>
                    <a:srgbClr val="162A5D"/>
                  </a:solidFill>
                  <a:latin typeface="Arial"/>
                  <a:ea typeface="Arial"/>
                  <a:cs typeface="Arial"/>
                  <a:sym typeface="Arial"/>
                </a:rPr>
                <a:t> and label the water cycle?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0337161" y="8297275"/>
            <a:ext cx="6922139" cy="96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8"/>
              </a:lnSpc>
            </a:pPr>
            <a:r>
              <a:rPr lang="en-US" sz="1588" b="1">
                <a:solidFill>
                  <a:srgbClr val="545454"/>
                </a:solidFill>
                <a:latin typeface="Arial Bold"/>
                <a:ea typeface="Arial Bold"/>
                <a:cs typeface="Arial Bold"/>
                <a:sym typeface="Arial Bold"/>
              </a:rPr>
              <a:t>Download the activity sheet at:</a:t>
            </a:r>
            <a:r>
              <a:rPr lang="en-US" sz="1588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>
              <a:lnSpc>
                <a:spcPts val="2588"/>
              </a:lnSpc>
            </a:pPr>
            <a:r>
              <a:rPr lang="en-US" sz="1588" u="sng">
                <a:solidFill>
                  <a:srgbClr val="545454"/>
                </a:solidFill>
                <a:latin typeface="Arial"/>
                <a:ea typeface="Arial"/>
                <a:cs typeface="Arial"/>
                <a:sym typeface="Arial"/>
                <a:hlinkClick r:id="rId3" tooltip="https://futurechicken.com/learning-resources/colouring-page-the-water-cycle/"/>
              </a:rPr>
              <a:t>https://futurechicken.com/learning-resources/colouring-page-the-water-cycle/</a:t>
            </a:r>
          </a:p>
          <a:p>
            <a:pPr algn="l">
              <a:lnSpc>
                <a:spcPts val="2588"/>
              </a:lnSpc>
            </a:pPr>
            <a:endParaRPr lang="en-US" sz="1588" u="sng">
              <a:solidFill>
                <a:srgbClr val="545454"/>
              </a:solidFill>
              <a:latin typeface="Arial"/>
              <a:ea typeface="Arial"/>
              <a:cs typeface="Arial"/>
              <a:sym typeface="Arial"/>
              <a:hlinkClick r:id="rId3" tooltip="https://futurechicken.com/learning-resources/colouring-page-the-water-cycle/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826</Words>
  <Application>Microsoft Macintosh PowerPoint</Application>
  <PresentationFormat>Custom</PresentationFormat>
  <Paragraphs>103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Bold</vt:lpstr>
      <vt:lpstr>Filson Pro Regular</vt:lpstr>
      <vt:lpstr>Calibri</vt:lpstr>
      <vt:lpstr>Filson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Chicken - Global Weirding Presentation</dc:title>
  <cp:lastModifiedBy>Karen Wood</cp:lastModifiedBy>
  <cp:revision>5</cp:revision>
  <dcterms:created xsi:type="dcterms:W3CDTF">2006-08-16T00:00:00Z</dcterms:created>
  <dcterms:modified xsi:type="dcterms:W3CDTF">2026-08-13T20:22:35Z</dcterms:modified>
  <dc:identifier>DAHI0tkZ4Js</dc:identifier>
</cp:coreProperties>
</file>