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5" r:id="rId18"/>
    <p:sldId id="276" r:id="rId19"/>
    <p:sldId id="277" r:id="rId20"/>
    <p:sldId id="278" r:id="rId21"/>
    <p:sldId id="279" r:id="rId22"/>
    <p:sldId id="280" r:id="rId23"/>
    <p:sldId id="281" r:id="rId24"/>
    <p:sldId id="282" r:id="rId25"/>
    <p:sldId id="283" r:id="rId26"/>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215D"/>
    <a:srgbClr val="3065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6" autoAdjust="0"/>
    <p:restoredTop sz="94589" autoAdjust="0"/>
  </p:normalViewPr>
  <p:slideViewPr>
    <p:cSldViewPr>
      <p:cViewPr varScale="1">
        <p:scale>
          <a:sx n="80" d="100"/>
          <a:sy n="80" d="100"/>
        </p:scale>
        <p:origin x="176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D67B3C-9DA2-1441-9FD6-4B9F8150B7D7}" type="datetimeFigureOut">
              <a:rPr lang="en-US" smtClean="0"/>
              <a:t>8/13/26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4BDD83-D519-1B4A-8B09-9503A3799ED1}" type="slidenum">
              <a:rPr lang="en-US" smtClean="0"/>
              <a:t>‹#›</a:t>
            </a:fld>
            <a:endParaRPr lang="en-US"/>
          </a:p>
        </p:txBody>
      </p:sp>
    </p:spTree>
    <p:extLst>
      <p:ext uri="{BB962C8B-B14F-4D97-AF65-F5344CB8AC3E}">
        <p14:creationId xmlns:p14="http://schemas.microsoft.com/office/powerpoint/2010/main" val="2229610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4BDD83-D519-1B4A-8B09-9503A3799ED1}" type="slidenum">
              <a:rPr lang="en-US" smtClean="0"/>
              <a:t>1</a:t>
            </a:fld>
            <a:endParaRPr lang="en-US"/>
          </a:p>
        </p:txBody>
      </p:sp>
    </p:spTree>
    <p:extLst>
      <p:ext uri="{BB962C8B-B14F-4D97-AF65-F5344CB8AC3E}">
        <p14:creationId xmlns:p14="http://schemas.microsoft.com/office/powerpoint/2010/main" val="2940992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hyperlink" Target="https://docs.google.com/spreadsheets/d/1-vllgu_dJmk0fUOopkWX7Tlv9C1SNVOmnkTqnRTu4ZY/edit?gid=0" TargetMode="Externa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futurechicken.com/wp-content/uploads/2026/04/Future-Chicken_-Animal-Superpowers-Assessment-Checklists.xlsx" TargetMode="External"/><Relationship Id="rId5" Type="http://schemas.openxmlformats.org/officeDocument/2006/relationships/image" Target="../media/image7.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15.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j-36H6G_wDg&amp;t=1s"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sv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9.sv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2.png"/><Relationship Id="rId7" Type="http://schemas.openxmlformats.org/officeDocument/2006/relationships/image" Target="../media/image35.jpeg"/><Relationship Id="rId12" Type="http://schemas.openxmlformats.org/officeDocument/2006/relationships/image" Target="../media/image40.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10.png"/><Relationship Id="rId9" Type="http://schemas.openxmlformats.org/officeDocument/2006/relationships/image" Target="../media/image37.jpeg"/></Relationships>
</file>

<file path=ppt/slides/_rels/slide14.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3.jpeg"/><Relationship Id="rId7" Type="http://schemas.openxmlformats.org/officeDocument/2006/relationships/image" Target="../media/image34.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8.jpeg"/><Relationship Id="rId11" Type="http://schemas.openxmlformats.org/officeDocument/2006/relationships/image" Target="../media/image41.png"/><Relationship Id="rId5" Type="http://schemas.openxmlformats.org/officeDocument/2006/relationships/image" Target="../media/image37.jpeg"/><Relationship Id="rId10" Type="http://schemas.openxmlformats.org/officeDocument/2006/relationships/image" Target="../media/image40.jpeg"/><Relationship Id="rId4" Type="http://schemas.openxmlformats.org/officeDocument/2006/relationships/image" Target="../media/image35.jpeg"/><Relationship Id="rId9"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4.jpeg"/><Relationship Id="rId3" Type="http://schemas.openxmlformats.org/officeDocument/2006/relationships/image" Target="../media/image44.jpeg"/><Relationship Id="rId7" Type="http://schemas.openxmlformats.org/officeDocument/2006/relationships/image" Target="../media/image48.jpeg"/><Relationship Id="rId12" Type="http://schemas.openxmlformats.org/officeDocument/2006/relationships/image" Target="../media/image53.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jpeg"/><Relationship Id="rId14" Type="http://schemas.openxmlformats.org/officeDocument/2006/relationships/image" Target="../media/image55.jpeg"/></Relationships>
</file>

<file path=ppt/slides/_rels/slide17.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2.jpe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hyperlink" Target="https://getthekidsoutside.com/sit-spot-activities/" TargetMode="External"/><Relationship Id="rId5" Type="http://schemas.openxmlformats.org/officeDocument/2006/relationships/hyperlink" Target="https://futurechicken.com/learning-resources/sit-spot-activities-for-kids/" TargetMode="External"/><Relationship Id="rId4" Type="http://schemas.openxmlformats.org/officeDocument/2006/relationships/image" Target="../media/image63.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2.png"/><Relationship Id="rId4" Type="http://schemas.openxmlformats.org/officeDocument/2006/relationships/image" Target="../media/image67.svg"/></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23.xml.rels><?xml version="1.0" encoding="UTF-8" standalone="yes"?>
<Relationships xmlns="http://schemas.openxmlformats.org/package/2006/relationships"><Relationship Id="rId3" Type="http://schemas.openxmlformats.org/officeDocument/2006/relationships/hyperlink" Target="https://inhabitmedia.com/2018/10/15/whats-my-superpower-is-a-blue-spruce-award-nominee/"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hyperlink" Target="https://www.teachengineering.org/activities/view/uof-2696-animal-adaptation-fashion-show-activity"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hyperlink" Target="https://worksheets.clipart-library.com/bird-beaks-worksheet.html" TargetMode="External"/><Relationship Id="rId5" Type="http://schemas.openxmlformats.org/officeDocument/2006/relationships/hyperlink" Target="https://littlebinsforlittlehands.com/animal-adaptations-activities/" TargetMode="External"/><Relationship Id="rId4" Type="http://schemas.openxmlformats.org/officeDocument/2006/relationships/image" Target="../media/image72.png"/></Relationships>
</file>

<file path=ppt/slides/_rels/slide25.xml.rels><?xml version="1.0" encoding="UTF-8" standalone="yes"?>
<Relationships xmlns="http://schemas.openxmlformats.org/package/2006/relationships"><Relationship Id="rId8" Type="http://schemas.openxmlformats.org/officeDocument/2006/relationships/hyperlink" Target="https://youtu.be/uYzQRLhAKS4" TargetMode="External"/><Relationship Id="rId13" Type="http://schemas.openxmlformats.org/officeDocument/2006/relationships/hyperlink" Target="https://youtu.be/4ETT8kr5_V4" TargetMode="External"/><Relationship Id="rId18" Type="http://schemas.openxmlformats.org/officeDocument/2006/relationships/hyperlink" Target="https://youtube.com/shorts/JqJYR9aHZug" TargetMode="External"/><Relationship Id="rId26" Type="http://schemas.openxmlformats.org/officeDocument/2006/relationships/hyperlink" Target="https://youtu.be/ArLPsTKh8JM" TargetMode="External"/><Relationship Id="rId3" Type="http://schemas.openxmlformats.org/officeDocument/2006/relationships/hyperlink" Target="https://www.youtube.com/watch?v=ea-ymuHhDFg" TargetMode="External"/><Relationship Id="rId21" Type="http://schemas.openxmlformats.org/officeDocument/2006/relationships/hyperlink" Target="https://youtu.be/EEsbwqEBLsE" TargetMode="External"/><Relationship Id="rId7" Type="http://schemas.openxmlformats.org/officeDocument/2006/relationships/hyperlink" Target="https://youtube.com/shorts/2xesSoByg84" TargetMode="External"/><Relationship Id="rId12" Type="http://schemas.openxmlformats.org/officeDocument/2006/relationships/hyperlink" Target="https://youtu.be/gQ24b8DfNUQ" TargetMode="External"/><Relationship Id="rId17" Type="http://schemas.openxmlformats.org/officeDocument/2006/relationships/hyperlink" Target="https://youtu.be/IyPdzA41byQ" TargetMode="External"/><Relationship Id="rId25" Type="http://schemas.openxmlformats.org/officeDocument/2006/relationships/hyperlink" Target="https://youtu.be/x_MgX516sC8" TargetMode="External"/><Relationship Id="rId2" Type="http://schemas.openxmlformats.org/officeDocument/2006/relationships/image" Target="../media/image2.png"/><Relationship Id="rId16" Type="http://schemas.openxmlformats.org/officeDocument/2006/relationships/hyperlink" Target="https://youtu.be/QCc2c6oKdE8" TargetMode="External"/><Relationship Id="rId20" Type="http://schemas.openxmlformats.org/officeDocument/2006/relationships/hyperlink" Target="https://youtu.be/5bH6KKXYdXA" TargetMode="External"/><Relationship Id="rId29" Type="http://schemas.openxmlformats.org/officeDocument/2006/relationships/hyperlink" Target="https://www.youtube.com/watch?v=hoaa7XUMiLg" TargetMode="External"/><Relationship Id="rId1" Type="http://schemas.openxmlformats.org/officeDocument/2006/relationships/slideLayout" Target="../slideLayouts/slideLayout7.xml"/><Relationship Id="rId6" Type="http://schemas.openxmlformats.org/officeDocument/2006/relationships/hyperlink" Target="https://www.youtube.com/watch?v=aG7pIqYNBF4" TargetMode="External"/><Relationship Id="rId11" Type="http://schemas.openxmlformats.org/officeDocument/2006/relationships/hyperlink" Target="https://www.youtube.com/watch?v=zNmnfrmqkh4" TargetMode="External"/><Relationship Id="rId24" Type="http://schemas.openxmlformats.org/officeDocument/2006/relationships/hyperlink" Target="https://www.youtube.com/watch?v=AEdbH0GZQHc" TargetMode="External"/><Relationship Id="rId5" Type="http://schemas.openxmlformats.org/officeDocument/2006/relationships/hyperlink" Target="https://www.youtube.com/watch?v=N3qtRXeyPb8" TargetMode="External"/><Relationship Id="rId15" Type="http://schemas.openxmlformats.org/officeDocument/2006/relationships/hyperlink" Target="https://www.youtube.com/watch?v=HG1tuMCVQdQ" TargetMode="External"/><Relationship Id="rId23" Type="http://schemas.openxmlformats.org/officeDocument/2006/relationships/hyperlink" Target="https://www.youtube.com/shorts/oz0gezIONWo" TargetMode="External"/><Relationship Id="rId28" Type="http://schemas.openxmlformats.org/officeDocument/2006/relationships/hyperlink" Target="https://www.youtube.com/watch?v=DX4lT4BiR2Q" TargetMode="External"/><Relationship Id="rId10" Type="http://schemas.openxmlformats.org/officeDocument/2006/relationships/hyperlink" Target="https://youtu.be/8_TH7wRMVPw" TargetMode="External"/><Relationship Id="rId19" Type="http://schemas.openxmlformats.org/officeDocument/2006/relationships/hyperlink" Target="https://youtu.be/6Y2uZg1urIg" TargetMode="External"/><Relationship Id="rId31" Type="http://schemas.openxmlformats.org/officeDocument/2006/relationships/image" Target="../media/image73.png"/><Relationship Id="rId4" Type="http://schemas.openxmlformats.org/officeDocument/2006/relationships/hyperlink" Target="https://youtu.be/HUkM5AjcNBc" TargetMode="External"/><Relationship Id="rId9" Type="http://schemas.openxmlformats.org/officeDocument/2006/relationships/hyperlink" Target="https://youtu.be/qHljleSMRq0" TargetMode="External"/><Relationship Id="rId14" Type="http://schemas.openxmlformats.org/officeDocument/2006/relationships/hyperlink" Target="https://www.youtube.com/watch?v=RIWv1GqTAkg" TargetMode="External"/><Relationship Id="rId22" Type="http://schemas.openxmlformats.org/officeDocument/2006/relationships/hyperlink" Target="https://www.youtube.com/watch?v=w0h5-efpEiA" TargetMode="External"/><Relationship Id="rId27" Type="http://schemas.openxmlformats.org/officeDocument/2006/relationships/hyperlink" Target="https://youtu.be/INNhUfAZOxE" TargetMode="External"/><Relationship Id="rId30" Type="http://schemas.openxmlformats.org/officeDocument/2006/relationships/hyperlink" Target="https://www.youtube.com/watch?v=k-fq7QySWZ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3316642" y="-3009900"/>
            <a:ext cx="14192995" cy="14192995"/>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5" name="TextBox 5"/>
            <p:cNvSpPr txBox="1"/>
            <p:nvPr/>
          </p:nvSpPr>
          <p:spPr>
            <a:xfrm>
              <a:off x="76200" y="9525"/>
              <a:ext cx="660400" cy="727075"/>
            </a:xfrm>
            <a:prstGeom prst="rect">
              <a:avLst/>
            </a:prstGeom>
          </p:spPr>
          <p:txBody>
            <a:bodyPr lIns="50800" tIns="50800" rIns="50800" bIns="50800" rtlCol="0" anchor="ctr"/>
            <a:lstStyle/>
            <a:p>
              <a:pPr algn="ctr">
                <a:lnSpc>
                  <a:spcPts val="3154"/>
                </a:lnSpc>
              </a:pPr>
              <a:endParaRPr/>
            </a:p>
          </p:txBody>
        </p:sp>
      </p:grpSp>
      <p:grpSp>
        <p:nvGrpSpPr>
          <p:cNvPr id="6" name="Group 6"/>
          <p:cNvGrpSpPr/>
          <p:nvPr/>
        </p:nvGrpSpPr>
        <p:grpSpPr>
          <a:xfrm>
            <a:off x="-1519416" y="8402862"/>
            <a:ext cx="19807416" cy="2076212"/>
            <a:chOff x="0" y="0"/>
            <a:chExt cx="6982224" cy="731876"/>
          </a:xfrm>
        </p:grpSpPr>
        <p:sp>
          <p:nvSpPr>
            <p:cNvPr id="7" name="Freeform 7"/>
            <p:cNvSpPr/>
            <p:nvPr/>
          </p:nvSpPr>
          <p:spPr>
            <a:xfrm>
              <a:off x="0" y="0"/>
              <a:ext cx="6982223" cy="731876"/>
            </a:xfrm>
            <a:custGeom>
              <a:avLst/>
              <a:gdLst/>
              <a:ahLst/>
              <a:cxnLst/>
              <a:rect l="l" t="t" r="r" b="b"/>
              <a:pathLst>
                <a:path w="6982223" h="731876">
                  <a:moveTo>
                    <a:pt x="6779023" y="0"/>
                  </a:moveTo>
                  <a:cubicBezTo>
                    <a:pt x="6891248" y="0"/>
                    <a:pt x="6982223" y="163836"/>
                    <a:pt x="6982223" y="365938"/>
                  </a:cubicBezTo>
                  <a:cubicBezTo>
                    <a:pt x="6982223" y="568040"/>
                    <a:pt x="6891248" y="731876"/>
                    <a:pt x="6779023" y="731876"/>
                  </a:cubicBezTo>
                  <a:lnTo>
                    <a:pt x="203200" y="731876"/>
                  </a:lnTo>
                  <a:cubicBezTo>
                    <a:pt x="90976" y="731876"/>
                    <a:pt x="0" y="568040"/>
                    <a:pt x="0" y="365938"/>
                  </a:cubicBezTo>
                  <a:cubicBezTo>
                    <a:pt x="0" y="163836"/>
                    <a:pt x="90976" y="0"/>
                    <a:pt x="203200" y="0"/>
                  </a:cubicBezTo>
                  <a:close/>
                </a:path>
              </a:pathLst>
            </a:custGeom>
            <a:solidFill>
              <a:srgbClr val="3065CF"/>
            </a:solidFill>
          </p:spPr>
          <p:txBody>
            <a:bodyPr/>
            <a:lstStyle/>
            <a:p>
              <a:endParaRPr lang="en-US"/>
            </a:p>
          </p:txBody>
        </p:sp>
        <p:sp>
          <p:nvSpPr>
            <p:cNvPr id="8" name="TextBox 8"/>
            <p:cNvSpPr txBox="1"/>
            <p:nvPr/>
          </p:nvSpPr>
          <p:spPr>
            <a:xfrm>
              <a:off x="0" y="-66675"/>
              <a:ext cx="6982224" cy="798551"/>
            </a:xfrm>
            <a:prstGeom prst="rect">
              <a:avLst/>
            </a:prstGeom>
          </p:spPr>
          <p:txBody>
            <a:bodyPr lIns="50800" tIns="50800" rIns="50800" bIns="50800" rtlCol="0" anchor="ctr"/>
            <a:lstStyle/>
            <a:p>
              <a:pPr algn="ctr">
                <a:lnSpc>
                  <a:spcPts val="3154"/>
                </a:lnSpc>
              </a:pPr>
              <a:endParaRPr/>
            </a:p>
          </p:txBody>
        </p:sp>
      </p:grpSp>
      <p:sp>
        <p:nvSpPr>
          <p:cNvPr id="9" name="Freeform 9"/>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0" name="Freeform 10"/>
          <p:cNvSpPr/>
          <p:nvPr/>
        </p:nvSpPr>
        <p:spPr>
          <a:xfrm>
            <a:off x="10450796" y="0"/>
            <a:ext cx="7850627" cy="10287000"/>
          </a:xfrm>
          <a:custGeom>
            <a:avLst/>
            <a:gdLst/>
            <a:ahLst/>
            <a:cxnLst/>
            <a:rect l="l" t="t" r="r" b="b"/>
            <a:pathLst>
              <a:path w="7850627" h="10287000">
                <a:moveTo>
                  <a:pt x="0" y="0"/>
                </a:moveTo>
                <a:lnTo>
                  <a:pt x="7850627" y="0"/>
                </a:lnTo>
                <a:lnTo>
                  <a:pt x="7850627" y="10287000"/>
                </a:lnTo>
                <a:lnTo>
                  <a:pt x="0" y="1028700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1" name="Freeform 11"/>
          <p:cNvSpPr/>
          <p:nvPr/>
        </p:nvSpPr>
        <p:spPr>
          <a:xfrm>
            <a:off x="6465696" y="5143500"/>
            <a:ext cx="4580398" cy="4777404"/>
          </a:xfrm>
          <a:custGeom>
            <a:avLst/>
            <a:gdLst/>
            <a:ahLst/>
            <a:cxnLst/>
            <a:rect l="l" t="t" r="r" b="b"/>
            <a:pathLst>
              <a:path w="4580398" h="4777404">
                <a:moveTo>
                  <a:pt x="0" y="0"/>
                </a:moveTo>
                <a:lnTo>
                  <a:pt x="4580398" y="0"/>
                </a:lnTo>
                <a:lnTo>
                  <a:pt x="4580398" y="4777404"/>
                </a:lnTo>
                <a:lnTo>
                  <a:pt x="0" y="4777404"/>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2" name="TextBox 12"/>
          <p:cNvSpPr txBox="1"/>
          <p:nvPr/>
        </p:nvSpPr>
        <p:spPr>
          <a:xfrm>
            <a:off x="1028700" y="2673524"/>
            <a:ext cx="8550288" cy="1649517"/>
          </a:xfrm>
          <a:prstGeom prst="rect">
            <a:avLst/>
          </a:prstGeom>
        </p:spPr>
        <p:txBody>
          <a:bodyPr lIns="0" tIns="0" rIns="0" bIns="0" rtlCol="0" anchor="t">
            <a:spAutoFit/>
          </a:bodyPr>
          <a:lstStyle/>
          <a:p>
            <a:pPr algn="l">
              <a:lnSpc>
                <a:spcPts val="13556"/>
              </a:lnSpc>
              <a:spcBef>
                <a:spcPct val="0"/>
              </a:spcBef>
            </a:pPr>
            <a:r>
              <a:rPr lang="en-US" sz="10000" dirty="0">
                <a:solidFill>
                  <a:srgbClr val="3065CF"/>
                </a:solidFill>
                <a:latin typeface="Arial" panose="020B0604020202020204" pitchFamily="34" charset="0"/>
                <a:ea typeface="Ruddy"/>
                <a:cs typeface="Arial" panose="020B0604020202020204" pitchFamily="34" charset="0"/>
                <a:sym typeface="Ruddy"/>
              </a:rPr>
              <a:t>Animal</a:t>
            </a:r>
          </a:p>
        </p:txBody>
      </p:sp>
      <p:sp>
        <p:nvSpPr>
          <p:cNvPr id="13" name="TextBox 13"/>
          <p:cNvSpPr txBox="1"/>
          <p:nvPr/>
        </p:nvSpPr>
        <p:spPr>
          <a:xfrm>
            <a:off x="1028700" y="3664606"/>
            <a:ext cx="8550288" cy="1649517"/>
          </a:xfrm>
          <a:prstGeom prst="rect">
            <a:avLst/>
          </a:prstGeom>
        </p:spPr>
        <p:txBody>
          <a:bodyPr lIns="0" tIns="0" rIns="0" bIns="0" rtlCol="0" anchor="t">
            <a:spAutoFit/>
          </a:bodyPr>
          <a:lstStyle/>
          <a:p>
            <a:pPr algn="l">
              <a:lnSpc>
                <a:spcPts val="13556"/>
              </a:lnSpc>
              <a:spcBef>
                <a:spcPct val="0"/>
              </a:spcBef>
            </a:pPr>
            <a:r>
              <a:rPr lang="en-US" sz="10000" dirty="0">
                <a:solidFill>
                  <a:srgbClr val="D25362"/>
                </a:solidFill>
                <a:latin typeface="Arial" panose="020B0604020202020204" pitchFamily="34" charset="0"/>
                <a:ea typeface="Ruddy"/>
                <a:cs typeface="Arial" panose="020B0604020202020204" pitchFamily="34" charset="0"/>
                <a:sym typeface="Ruddy"/>
              </a:rPr>
              <a:t>Superpowers</a:t>
            </a:r>
          </a:p>
        </p:txBody>
      </p:sp>
      <p:sp>
        <p:nvSpPr>
          <p:cNvPr id="14" name="TextBox 14"/>
          <p:cNvSpPr txBox="1"/>
          <p:nvPr/>
        </p:nvSpPr>
        <p:spPr>
          <a:xfrm>
            <a:off x="1028700" y="6021965"/>
            <a:ext cx="6028389" cy="1119312"/>
          </a:xfrm>
          <a:prstGeom prst="rect">
            <a:avLst/>
          </a:prstGeom>
        </p:spPr>
        <p:txBody>
          <a:bodyPr lIns="0" tIns="0" rIns="0" bIns="0" rtlCol="0" anchor="t">
            <a:spAutoFit/>
          </a:bodyPr>
          <a:lstStyle/>
          <a:p>
            <a:pPr algn="l">
              <a:lnSpc>
                <a:spcPts val="4455"/>
              </a:lnSpc>
            </a:pPr>
            <a:r>
              <a:rPr lang="en-US" sz="3182" dirty="0">
                <a:solidFill>
                  <a:srgbClr val="35363C"/>
                </a:solidFill>
                <a:latin typeface="Arial" panose="020B0604020202020204" pitchFamily="34" charset="0"/>
                <a:ea typeface="Filson Pro Regular"/>
                <a:cs typeface="Arial" panose="020B0604020202020204" pitchFamily="34" charset="0"/>
                <a:sym typeface="Filson Pro"/>
              </a:rPr>
              <a:t>with </a:t>
            </a:r>
            <a:r>
              <a:rPr lang="en-US" sz="3182" dirty="0" err="1">
                <a:solidFill>
                  <a:srgbClr val="35363C"/>
                </a:solidFill>
                <a:latin typeface="Arial" panose="020B0604020202020204" pitchFamily="34" charset="0"/>
                <a:ea typeface="Filson Pro Regular"/>
                <a:cs typeface="Arial" panose="020B0604020202020204" pitchFamily="34" charset="0"/>
                <a:sym typeface="Filson Pro"/>
              </a:rPr>
              <a:t>Aneeshwar</a:t>
            </a:r>
            <a:r>
              <a:rPr lang="en-US" sz="3182" dirty="0">
                <a:solidFill>
                  <a:srgbClr val="35363C"/>
                </a:solidFill>
                <a:latin typeface="Arial" panose="020B0604020202020204" pitchFamily="34" charset="0"/>
                <a:ea typeface="Filson Pro Regular"/>
                <a:cs typeface="Arial" panose="020B0604020202020204" pitchFamily="34" charset="0"/>
                <a:sym typeface="Filson Pro"/>
              </a:rPr>
              <a:t> </a:t>
            </a:r>
            <a:r>
              <a:rPr lang="en-US" sz="3182" dirty="0" err="1">
                <a:solidFill>
                  <a:srgbClr val="35363C"/>
                </a:solidFill>
                <a:latin typeface="Arial" panose="020B0604020202020204" pitchFamily="34" charset="0"/>
                <a:ea typeface="Filson Pro Regular"/>
                <a:cs typeface="Arial" panose="020B0604020202020204" pitchFamily="34" charset="0"/>
                <a:sym typeface="Filson Pro"/>
              </a:rPr>
              <a:t>Kunchala</a:t>
            </a:r>
            <a:endParaRPr lang="en-US" sz="3182" dirty="0">
              <a:solidFill>
                <a:srgbClr val="35363C"/>
              </a:solidFill>
              <a:latin typeface="Arial" panose="020B0604020202020204" pitchFamily="34" charset="0"/>
              <a:ea typeface="Filson Pro Regular"/>
              <a:cs typeface="Arial" panose="020B0604020202020204" pitchFamily="34" charset="0"/>
              <a:sym typeface="Filson Pro"/>
            </a:endParaRPr>
          </a:p>
          <a:p>
            <a:pPr algn="l">
              <a:lnSpc>
                <a:spcPts val="4455"/>
              </a:lnSpc>
              <a:spcBef>
                <a:spcPct val="0"/>
              </a:spcBef>
            </a:pPr>
            <a:r>
              <a:rPr lang="en-US" sz="3182" dirty="0">
                <a:solidFill>
                  <a:srgbClr val="35363C"/>
                </a:solidFill>
                <a:latin typeface="Arial" panose="020B0604020202020204" pitchFamily="34" charset="0"/>
                <a:ea typeface="Filson Pro Regular"/>
                <a:cs typeface="Arial" panose="020B0604020202020204" pitchFamily="34" charset="0"/>
                <a:sym typeface="Filson Pro"/>
              </a:rPr>
              <a:t> &amp; Future Chicken</a:t>
            </a:r>
          </a:p>
        </p:txBody>
      </p:sp>
      <p:sp>
        <p:nvSpPr>
          <p:cNvPr id="15" name="TextBox 15"/>
          <p:cNvSpPr txBox="1"/>
          <p:nvPr/>
        </p:nvSpPr>
        <p:spPr>
          <a:xfrm>
            <a:off x="1028700" y="8934417"/>
            <a:ext cx="3913022" cy="373500"/>
          </a:xfrm>
          <a:prstGeom prst="rect">
            <a:avLst/>
          </a:prstGeom>
        </p:spPr>
        <p:txBody>
          <a:bodyPr lIns="0" tIns="0" rIns="0" bIns="0" rtlCol="0" anchor="t">
            <a:spAutoFit/>
          </a:bodyPr>
          <a:lstStyle/>
          <a:p>
            <a:pPr algn="l">
              <a:lnSpc>
                <a:spcPts val="3154"/>
              </a:lnSpc>
              <a:spcBef>
                <a:spcPct val="0"/>
              </a:spcBef>
            </a:pPr>
            <a:r>
              <a:rPr lang="en-US" sz="2253" dirty="0" err="1">
                <a:solidFill>
                  <a:srgbClr val="FFFFFF"/>
                </a:solidFill>
                <a:latin typeface="Arial" panose="020B0604020202020204" pitchFamily="34" charset="0"/>
                <a:ea typeface="Filson Pro Regular"/>
                <a:cs typeface="Arial" panose="020B0604020202020204" pitchFamily="34" charset="0"/>
                <a:sym typeface="Filson Pro"/>
              </a:rPr>
              <a:t>www.futurechicken.com</a:t>
            </a:r>
            <a:endParaRPr lang="en-US" sz="2253" dirty="0">
              <a:solidFill>
                <a:srgbClr val="FFFFFF"/>
              </a:solidFill>
              <a:latin typeface="Arial" panose="020B0604020202020204" pitchFamily="34" charset="0"/>
              <a:ea typeface="Filson Pro Regular"/>
              <a:cs typeface="Arial" panose="020B0604020202020204" pitchFamily="34" charset="0"/>
              <a:sym typeface="Filson Pro"/>
            </a:endParaRPr>
          </a:p>
        </p:txBody>
      </p:sp>
      <p:sp>
        <p:nvSpPr>
          <p:cNvPr id="16" name="TextBox 16"/>
          <p:cNvSpPr txBox="1"/>
          <p:nvPr/>
        </p:nvSpPr>
        <p:spPr>
          <a:xfrm>
            <a:off x="1028700" y="8576547"/>
            <a:ext cx="1956511" cy="304122"/>
          </a:xfrm>
          <a:prstGeom prst="rect">
            <a:avLst/>
          </a:prstGeom>
        </p:spPr>
        <p:txBody>
          <a:bodyPr lIns="0" tIns="0" rIns="0" bIns="0" rtlCol="0" anchor="t">
            <a:spAutoFit/>
          </a:bodyPr>
          <a:lstStyle/>
          <a:p>
            <a:pPr algn="l">
              <a:lnSpc>
                <a:spcPts val="2594"/>
              </a:lnSpc>
              <a:spcBef>
                <a:spcPct val="0"/>
              </a:spcBef>
            </a:pPr>
            <a:r>
              <a:rPr lang="en-US" sz="1853" b="1" dirty="0">
                <a:solidFill>
                  <a:srgbClr val="FFFFFF"/>
                </a:solidFill>
                <a:latin typeface="Arial" panose="020B0604020202020204" pitchFamily="34" charset="0"/>
                <a:ea typeface="Filson Pro Bold"/>
                <a:cs typeface="Arial" panose="020B0604020202020204" pitchFamily="34" charset="0"/>
                <a:sym typeface="Filson Pro Bold"/>
              </a:rPr>
              <a:t>Learn More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90356" y="6365454"/>
            <a:ext cx="10734356" cy="10734356"/>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CDFFD8">
                    <a:alpha val="100000"/>
                  </a:srgbClr>
                </a:gs>
                <a:gs pos="100000">
                  <a:srgbClr val="94B9FF">
                    <a:alpha val="100000"/>
                  </a:srgbClr>
                </a:gs>
              </a:gsLst>
              <a:lin ang="0"/>
            </a:gradFill>
          </p:spPr>
          <p:txBody>
            <a:bodyPr/>
            <a:lstStyle/>
            <a:p>
              <a:endParaRPr lang="en-US"/>
            </a:p>
          </p:txBody>
        </p:sp>
        <p:sp>
          <p:nvSpPr>
            <p:cNvPr id="4" name="TextBox 4"/>
            <p:cNvSpPr txBox="1"/>
            <p:nvPr/>
          </p:nvSpPr>
          <p:spPr>
            <a:xfrm>
              <a:off x="76200" y="9525"/>
              <a:ext cx="660400" cy="727075"/>
            </a:xfrm>
            <a:prstGeom prst="rect">
              <a:avLst/>
            </a:prstGeom>
          </p:spPr>
          <p:txBody>
            <a:bodyPr lIns="50800" tIns="50800" rIns="50800" bIns="50800" rtlCol="0" anchor="ctr"/>
            <a:lstStyle/>
            <a:p>
              <a:pPr algn="ctr">
                <a:lnSpc>
                  <a:spcPts val="3154"/>
                </a:lnSpc>
              </a:pPr>
              <a:endParaRPr/>
            </a:p>
          </p:txBody>
        </p:sp>
      </p:grpSp>
      <p:sp>
        <p:nvSpPr>
          <p:cNvPr id="5" name="Freeform 5"/>
          <p:cNvSpPr/>
          <p:nvPr/>
        </p:nvSpPr>
        <p:spPr>
          <a:xfrm>
            <a:off x="-1206085" y="6365454"/>
            <a:ext cx="10350085" cy="11452998"/>
          </a:xfrm>
          <a:custGeom>
            <a:avLst/>
            <a:gdLst/>
            <a:ahLst/>
            <a:cxnLst/>
            <a:rect l="l" t="t" r="r" b="b"/>
            <a:pathLst>
              <a:path w="10350085" h="11452998">
                <a:moveTo>
                  <a:pt x="0" y="0"/>
                </a:moveTo>
                <a:lnTo>
                  <a:pt x="10350085" y="0"/>
                </a:lnTo>
                <a:lnTo>
                  <a:pt x="10350085" y="11452998"/>
                </a:lnTo>
                <a:lnTo>
                  <a:pt x="0" y="1145299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6" name="Group 6"/>
          <p:cNvGrpSpPr/>
          <p:nvPr/>
        </p:nvGrpSpPr>
        <p:grpSpPr>
          <a:xfrm>
            <a:off x="8591590" y="4561428"/>
            <a:ext cx="7874096" cy="4437168"/>
            <a:chOff x="0" y="0"/>
            <a:chExt cx="2073836" cy="1168637"/>
          </a:xfrm>
        </p:grpSpPr>
        <p:sp>
          <p:nvSpPr>
            <p:cNvPr id="7" name="Freeform 7"/>
            <p:cNvSpPr/>
            <p:nvPr/>
          </p:nvSpPr>
          <p:spPr>
            <a:xfrm>
              <a:off x="0" y="0"/>
              <a:ext cx="2073836" cy="1168637"/>
            </a:xfrm>
            <a:custGeom>
              <a:avLst/>
              <a:gdLst/>
              <a:ahLst/>
              <a:cxnLst/>
              <a:rect l="l" t="t" r="r" b="b"/>
              <a:pathLst>
                <a:path w="2073836" h="1168637">
                  <a:moveTo>
                    <a:pt x="45228" y="0"/>
                  </a:moveTo>
                  <a:lnTo>
                    <a:pt x="2028608" y="0"/>
                  </a:lnTo>
                  <a:cubicBezTo>
                    <a:pt x="2040604" y="0"/>
                    <a:pt x="2052107" y="4765"/>
                    <a:pt x="2060589" y="13247"/>
                  </a:cubicBezTo>
                  <a:cubicBezTo>
                    <a:pt x="2069071" y="21729"/>
                    <a:pt x="2073836" y="33233"/>
                    <a:pt x="2073836" y="45228"/>
                  </a:cubicBezTo>
                  <a:lnTo>
                    <a:pt x="2073836" y="1123409"/>
                  </a:lnTo>
                  <a:cubicBezTo>
                    <a:pt x="2073836" y="1135404"/>
                    <a:pt x="2069071" y="1146908"/>
                    <a:pt x="2060589" y="1155390"/>
                  </a:cubicBezTo>
                  <a:cubicBezTo>
                    <a:pt x="2052107" y="1163872"/>
                    <a:pt x="2040604" y="1168637"/>
                    <a:pt x="2028608" y="1168637"/>
                  </a:cubicBezTo>
                  <a:lnTo>
                    <a:pt x="45228" y="1168637"/>
                  </a:lnTo>
                  <a:cubicBezTo>
                    <a:pt x="33233" y="1168637"/>
                    <a:pt x="21729" y="1163872"/>
                    <a:pt x="13247" y="1155390"/>
                  </a:cubicBezTo>
                  <a:cubicBezTo>
                    <a:pt x="4765" y="1146908"/>
                    <a:pt x="0" y="1135404"/>
                    <a:pt x="0" y="1123409"/>
                  </a:cubicBezTo>
                  <a:lnTo>
                    <a:pt x="0" y="45228"/>
                  </a:lnTo>
                  <a:cubicBezTo>
                    <a:pt x="0" y="33233"/>
                    <a:pt x="4765" y="21729"/>
                    <a:pt x="13247" y="13247"/>
                  </a:cubicBezTo>
                  <a:cubicBezTo>
                    <a:pt x="21729" y="4765"/>
                    <a:pt x="33233" y="0"/>
                    <a:pt x="45228" y="0"/>
                  </a:cubicBezTo>
                  <a:close/>
                </a:path>
              </a:pathLst>
            </a:custGeom>
            <a:solidFill>
              <a:srgbClr val="EEF4FF"/>
            </a:solidFill>
            <a:ln cap="rnd">
              <a:noFill/>
              <a:prstDash val="solid"/>
              <a:round/>
            </a:ln>
          </p:spPr>
          <p:txBody>
            <a:bodyPr/>
            <a:lstStyle/>
            <a:p>
              <a:endParaRPr lang="en-US"/>
            </a:p>
          </p:txBody>
        </p:sp>
        <p:sp>
          <p:nvSpPr>
            <p:cNvPr id="8" name="TextBox 8"/>
            <p:cNvSpPr txBox="1"/>
            <p:nvPr/>
          </p:nvSpPr>
          <p:spPr>
            <a:xfrm>
              <a:off x="0" y="-66675"/>
              <a:ext cx="2073836" cy="1235312"/>
            </a:xfrm>
            <a:prstGeom prst="rect">
              <a:avLst/>
            </a:prstGeom>
          </p:spPr>
          <p:txBody>
            <a:bodyPr lIns="50800" tIns="50800" rIns="50800" bIns="50800" rtlCol="0" anchor="ctr"/>
            <a:lstStyle/>
            <a:p>
              <a:pPr algn="ctr">
                <a:lnSpc>
                  <a:spcPts val="3154"/>
                </a:lnSpc>
              </a:pPr>
              <a:endParaRPr/>
            </a:p>
          </p:txBody>
        </p:sp>
      </p:grpSp>
      <p:sp>
        <p:nvSpPr>
          <p:cNvPr id="9" name="Freeform 9"/>
          <p:cNvSpPr/>
          <p:nvPr/>
        </p:nvSpPr>
        <p:spPr>
          <a:xfrm>
            <a:off x="15916427" y="7965869"/>
            <a:ext cx="1342873" cy="1342873"/>
          </a:xfrm>
          <a:custGeom>
            <a:avLst/>
            <a:gdLst/>
            <a:ahLst/>
            <a:cxnLst/>
            <a:rect l="l" t="t" r="r" b="b"/>
            <a:pathLst>
              <a:path w="1342873" h="1342873">
                <a:moveTo>
                  <a:pt x="0" y="0"/>
                </a:moveTo>
                <a:lnTo>
                  <a:pt x="1342873" y="0"/>
                </a:lnTo>
                <a:lnTo>
                  <a:pt x="1342873" y="1342873"/>
                </a:lnTo>
                <a:lnTo>
                  <a:pt x="0" y="13428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1" name="Freeform 11"/>
          <p:cNvSpPr/>
          <p:nvPr/>
        </p:nvSpPr>
        <p:spPr>
          <a:xfrm>
            <a:off x="1133546" y="2018656"/>
            <a:ext cx="7219919" cy="6729047"/>
          </a:xfrm>
          <a:custGeom>
            <a:avLst/>
            <a:gdLst/>
            <a:ahLst/>
            <a:cxnLst/>
            <a:rect l="l" t="t" r="r" b="b"/>
            <a:pathLst>
              <a:path w="7219919" h="6729047">
                <a:moveTo>
                  <a:pt x="0" y="0"/>
                </a:moveTo>
                <a:lnTo>
                  <a:pt x="7219919" y="0"/>
                </a:lnTo>
                <a:lnTo>
                  <a:pt x="7219919" y="6729047"/>
                </a:lnTo>
                <a:lnTo>
                  <a:pt x="0" y="6729047"/>
                </a:lnTo>
                <a:lnTo>
                  <a:pt x="0" y="0"/>
                </a:lnTo>
                <a:close/>
              </a:path>
            </a:pathLst>
          </a:custGeom>
          <a:blipFill>
            <a:blip r:embed="rId5" cstate="email">
              <a:extLst>
                <a:ext uri="{28A0092B-C50C-407E-A947-70E740481C1C}">
                  <a14:useLocalDpi xmlns:a14="http://schemas.microsoft.com/office/drawing/2010/main"/>
                </a:ext>
              </a:extLst>
            </a:blip>
            <a:stretch>
              <a:fillRect t="-4821"/>
            </a:stretch>
          </a:blipFill>
        </p:spPr>
        <p:txBody>
          <a:bodyPr/>
          <a:lstStyle/>
          <a:p>
            <a:endParaRPr lang="en-US"/>
          </a:p>
        </p:txBody>
      </p:sp>
      <p:sp>
        <p:nvSpPr>
          <p:cNvPr id="12" name="TextBox 12"/>
          <p:cNvSpPr txBox="1"/>
          <p:nvPr/>
        </p:nvSpPr>
        <p:spPr>
          <a:xfrm>
            <a:off x="8591590" y="1088378"/>
            <a:ext cx="6279550" cy="1767087"/>
          </a:xfrm>
          <a:prstGeom prst="rect">
            <a:avLst/>
          </a:prstGeom>
        </p:spPr>
        <p:txBody>
          <a:bodyPr lIns="0" tIns="0" rIns="0" bIns="0" rtlCol="0" anchor="t">
            <a:spAutoFit/>
          </a:bodyPr>
          <a:lstStyle/>
          <a:p>
            <a:pPr algn="l">
              <a:lnSpc>
                <a:spcPts val="15096"/>
              </a:lnSpc>
              <a:spcBef>
                <a:spcPct val="0"/>
              </a:spcBef>
            </a:pPr>
            <a:r>
              <a:rPr lang="en-US" sz="10783" dirty="0">
                <a:solidFill>
                  <a:srgbClr val="3065CF"/>
                </a:solidFill>
                <a:latin typeface="Arial" panose="020B0604020202020204" pitchFamily="34" charset="0"/>
                <a:ea typeface="Ruddy"/>
                <a:cs typeface="Arial" panose="020B0604020202020204" pitchFamily="34" charset="0"/>
                <a:sym typeface="Ruddy"/>
              </a:rPr>
              <a:t>Viewing</a:t>
            </a:r>
          </a:p>
        </p:txBody>
      </p:sp>
      <p:sp>
        <p:nvSpPr>
          <p:cNvPr id="13" name="TextBox 13"/>
          <p:cNvSpPr txBox="1"/>
          <p:nvPr/>
        </p:nvSpPr>
        <p:spPr>
          <a:xfrm>
            <a:off x="8591590" y="2274934"/>
            <a:ext cx="6279550" cy="1767087"/>
          </a:xfrm>
          <a:prstGeom prst="rect">
            <a:avLst/>
          </a:prstGeom>
        </p:spPr>
        <p:txBody>
          <a:bodyPr lIns="0" tIns="0" rIns="0" bIns="0" rtlCol="0" anchor="t">
            <a:spAutoFit/>
          </a:bodyPr>
          <a:lstStyle/>
          <a:p>
            <a:pPr algn="l">
              <a:lnSpc>
                <a:spcPts val="15096"/>
              </a:lnSpc>
              <a:spcBef>
                <a:spcPct val="0"/>
              </a:spcBef>
            </a:pPr>
            <a:r>
              <a:rPr lang="en-US" sz="10783" dirty="0">
                <a:solidFill>
                  <a:srgbClr val="E0435D"/>
                </a:solidFill>
                <a:latin typeface="Arial" panose="020B0604020202020204" pitchFamily="34" charset="0"/>
                <a:ea typeface="Ruddy"/>
                <a:cs typeface="Arial" panose="020B0604020202020204" pitchFamily="34" charset="0"/>
                <a:sym typeface="Ruddy"/>
              </a:rPr>
              <a:t>Notes</a:t>
            </a:r>
          </a:p>
        </p:txBody>
      </p:sp>
      <p:sp>
        <p:nvSpPr>
          <p:cNvPr id="14" name="TextBox 14"/>
          <p:cNvSpPr txBox="1"/>
          <p:nvPr/>
        </p:nvSpPr>
        <p:spPr>
          <a:xfrm>
            <a:off x="9378975" y="5192400"/>
            <a:ext cx="6389651" cy="2725220"/>
          </a:xfrm>
          <a:prstGeom prst="rect">
            <a:avLst/>
          </a:prstGeom>
        </p:spPr>
        <p:txBody>
          <a:bodyPr lIns="0" tIns="0" rIns="0" bIns="0" rtlCol="0" anchor="t">
            <a:spAutoFit/>
          </a:bodyPr>
          <a:lstStyle/>
          <a:p>
            <a:pPr algn="l">
              <a:lnSpc>
                <a:spcPts val="3091"/>
              </a:lnSpc>
              <a:spcBef>
                <a:spcPct val="0"/>
              </a:spcBef>
            </a:pPr>
            <a:r>
              <a:rPr lang="en-US" sz="2207" dirty="0">
                <a:solidFill>
                  <a:srgbClr val="545454"/>
                </a:solidFill>
                <a:latin typeface="Arial" panose="020B0604020202020204" pitchFamily="34" charset="0"/>
                <a:ea typeface="Filson Pro Regular"/>
                <a:cs typeface="Arial" panose="020B0604020202020204" pitchFamily="34" charset="0"/>
                <a:sym typeface="Filson Pro"/>
              </a:rPr>
              <a:t>This presentation is best viewed in </a:t>
            </a:r>
            <a:r>
              <a:rPr lang="en-US" sz="2207" b="1" dirty="0">
                <a:solidFill>
                  <a:srgbClr val="545454"/>
                </a:solidFill>
                <a:latin typeface="Arial" panose="020B0604020202020204" pitchFamily="34" charset="0"/>
                <a:ea typeface="Filson Pro Bold"/>
                <a:cs typeface="Arial" panose="020B0604020202020204" pitchFamily="34" charset="0"/>
                <a:sym typeface="Filson Pro Bold"/>
              </a:rPr>
              <a:t>SLIDESHOW MODE</a:t>
            </a:r>
            <a:r>
              <a:rPr lang="en-US" sz="2207" dirty="0">
                <a:solidFill>
                  <a:srgbClr val="545454"/>
                </a:solidFill>
                <a:latin typeface="Arial" panose="020B0604020202020204" pitchFamily="34" charset="0"/>
                <a:ea typeface="Filson Pro Regular"/>
                <a:cs typeface="Arial" panose="020B0604020202020204" pitchFamily="34" charset="0"/>
                <a:sym typeface="Filson Pro"/>
              </a:rPr>
              <a:t> so you can reveal discussion topics and answers at your own pace.</a:t>
            </a:r>
          </a:p>
          <a:p>
            <a:pPr algn="l">
              <a:lnSpc>
                <a:spcPts val="3091"/>
              </a:lnSpc>
              <a:spcBef>
                <a:spcPct val="0"/>
              </a:spcBef>
            </a:pPr>
            <a:endParaRPr lang="en-US" sz="2207" dirty="0">
              <a:solidFill>
                <a:srgbClr val="545454"/>
              </a:solidFill>
              <a:latin typeface="Arial" panose="020B0604020202020204" pitchFamily="34" charset="0"/>
              <a:ea typeface="Filson Pro Regular"/>
              <a:cs typeface="Arial" panose="020B0604020202020204" pitchFamily="34" charset="0"/>
              <a:sym typeface="Filson Pro"/>
            </a:endParaRPr>
          </a:p>
          <a:p>
            <a:pPr algn="l">
              <a:lnSpc>
                <a:spcPts val="3091"/>
              </a:lnSpc>
              <a:spcBef>
                <a:spcPct val="0"/>
              </a:spcBef>
            </a:pPr>
            <a:r>
              <a:rPr lang="en-US" sz="2207" dirty="0">
                <a:solidFill>
                  <a:srgbClr val="545454"/>
                </a:solidFill>
                <a:latin typeface="Arial" panose="020B0604020202020204" pitchFamily="34" charset="0"/>
                <a:ea typeface="Filson Pro Regular"/>
                <a:cs typeface="Arial" panose="020B0604020202020204" pitchFamily="34" charset="0"/>
                <a:sym typeface="Filson Pro"/>
              </a:rPr>
              <a:t>To download the Editable Assessment Checklists, cluck…I mean click here: </a:t>
            </a:r>
          </a:p>
          <a:p>
            <a:pPr algn="l">
              <a:lnSpc>
                <a:spcPts val="3091"/>
              </a:lnSpc>
              <a:spcBef>
                <a:spcPct val="0"/>
              </a:spcBef>
            </a:pPr>
            <a:r>
              <a:rPr lang="en-US" sz="2207" u="sng" dirty="0">
                <a:solidFill>
                  <a:srgbClr val="545454"/>
                </a:solidFill>
                <a:latin typeface="Arial" panose="020B0604020202020204" pitchFamily="34" charset="0"/>
                <a:ea typeface="Filson Pro Regular"/>
                <a:cs typeface="Arial" panose="020B0604020202020204" pitchFamily="34" charset="0"/>
                <a:sym typeface="Filson Pro"/>
                <a:hlinkClick r:id="rId6"/>
              </a:rPr>
              <a:t>Assessment Checklists</a:t>
            </a:r>
            <a:endParaRPr lang="en-US" sz="2207" u="sng" dirty="0">
              <a:solidFill>
                <a:srgbClr val="545454"/>
              </a:solidFill>
              <a:latin typeface="Arial" panose="020B0604020202020204" pitchFamily="34" charset="0"/>
              <a:ea typeface="Filson Pro Regular"/>
              <a:cs typeface="Arial" panose="020B0604020202020204" pitchFamily="34" charset="0"/>
              <a:sym typeface="Filson Pro"/>
              <a:hlinkClick r:id="rId7" tooltip="https://docs.google.com/spreadsheets/d/1-vllgu_dJmk0fUOopkWX7Tlv9C1SNVOmnkTqnRTu4ZY/edit?gid=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Freeform 3"/>
          <p:cNvSpPr/>
          <p:nvPr/>
        </p:nvSpPr>
        <p:spPr>
          <a:xfrm>
            <a:off x="9623301" y="2465507"/>
            <a:ext cx="8455668" cy="7821493"/>
          </a:xfrm>
          <a:custGeom>
            <a:avLst/>
            <a:gdLst/>
            <a:ahLst/>
            <a:cxnLst/>
            <a:rect l="l" t="t" r="r" b="b"/>
            <a:pathLst>
              <a:path w="8455668" h="7821493">
                <a:moveTo>
                  <a:pt x="0" y="0"/>
                </a:moveTo>
                <a:lnTo>
                  <a:pt x="8455668" y="0"/>
                </a:lnTo>
                <a:lnTo>
                  <a:pt x="8455668" y="7821493"/>
                </a:lnTo>
                <a:lnTo>
                  <a:pt x="0" y="782149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4" name="TextBox 4"/>
          <p:cNvSpPr txBox="1"/>
          <p:nvPr/>
        </p:nvSpPr>
        <p:spPr>
          <a:xfrm>
            <a:off x="1028700" y="2117772"/>
            <a:ext cx="11146615" cy="1556773"/>
          </a:xfrm>
          <a:prstGeom prst="rect">
            <a:avLst/>
          </a:prstGeom>
        </p:spPr>
        <p:txBody>
          <a:bodyPr lIns="0" tIns="0" rIns="0" bIns="0" rtlCol="0" anchor="t">
            <a:spAutoFit/>
          </a:bodyPr>
          <a:lstStyle/>
          <a:p>
            <a:pPr algn="l">
              <a:lnSpc>
                <a:spcPts val="13313"/>
              </a:lnSpc>
              <a:spcBef>
                <a:spcPct val="0"/>
              </a:spcBef>
            </a:pPr>
            <a:r>
              <a:rPr lang="en-US" sz="9509" dirty="0">
                <a:solidFill>
                  <a:srgbClr val="3065CF"/>
                </a:solidFill>
                <a:latin typeface="Arial" panose="020B0604020202020204" pitchFamily="34" charset="0"/>
                <a:ea typeface="Ruddy"/>
                <a:cs typeface="Arial" panose="020B0604020202020204" pitchFamily="34" charset="0"/>
                <a:sym typeface="Ruddy"/>
              </a:rPr>
              <a:t>Learning</a:t>
            </a:r>
          </a:p>
        </p:txBody>
      </p:sp>
      <p:sp>
        <p:nvSpPr>
          <p:cNvPr id="5" name="TextBox 5"/>
          <p:cNvSpPr txBox="1"/>
          <p:nvPr/>
        </p:nvSpPr>
        <p:spPr>
          <a:xfrm>
            <a:off x="1028700" y="3186197"/>
            <a:ext cx="8898525" cy="1556773"/>
          </a:xfrm>
          <a:prstGeom prst="rect">
            <a:avLst/>
          </a:prstGeom>
        </p:spPr>
        <p:txBody>
          <a:bodyPr lIns="0" tIns="0" rIns="0" bIns="0" rtlCol="0" anchor="t">
            <a:spAutoFit/>
          </a:bodyPr>
          <a:lstStyle/>
          <a:p>
            <a:pPr algn="l">
              <a:lnSpc>
                <a:spcPts val="13313"/>
              </a:lnSpc>
              <a:spcBef>
                <a:spcPct val="0"/>
              </a:spcBef>
            </a:pPr>
            <a:r>
              <a:rPr lang="en-US" sz="9509" dirty="0">
                <a:solidFill>
                  <a:srgbClr val="E0435D"/>
                </a:solidFill>
                <a:latin typeface="Arial" panose="020B0604020202020204" pitchFamily="34" charset="0"/>
                <a:ea typeface="Ruddy"/>
                <a:cs typeface="Arial" panose="020B0604020202020204" pitchFamily="34" charset="0"/>
                <a:sym typeface="Ruddy"/>
              </a:rPr>
              <a:t>Goals</a:t>
            </a:r>
          </a:p>
        </p:txBody>
      </p:sp>
      <p:sp>
        <p:nvSpPr>
          <p:cNvPr id="6" name="TextBox 6"/>
          <p:cNvSpPr txBox="1"/>
          <p:nvPr/>
        </p:nvSpPr>
        <p:spPr>
          <a:xfrm>
            <a:off x="1028700" y="5021128"/>
            <a:ext cx="6995319" cy="3558988"/>
          </a:xfrm>
          <a:prstGeom prst="rect">
            <a:avLst/>
          </a:prstGeom>
        </p:spPr>
        <p:txBody>
          <a:bodyPr lIns="0" tIns="0" rIns="0" bIns="0" rtlCol="0" anchor="t">
            <a:spAutoFit/>
          </a:bodyPr>
          <a:lstStyle/>
          <a:p>
            <a:pPr marL="429226" lvl="1" indent="-214613" algn="l">
              <a:lnSpc>
                <a:spcPts val="2783"/>
              </a:lnSpc>
              <a:buFont typeface="Arial"/>
              <a:buChar char="•"/>
            </a:pPr>
            <a:r>
              <a:rPr lang="en-US" sz="1988" dirty="0">
                <a:solidFill>
                  <a:srgbClr val="545454"/>
                </a:solidFill>
                <a:latin typeface="Arial" panose="020B0604020202020204" pitchFamily="34" charset="0"/>
                <a:ea typeface="Filson Pro Regular"/>
                <a:cs typeface="Arial" panose="020B0604020202020204" pitchFamily="34" charset="0"/>
                <a:sym typeface="Filson Pro"/>
              </a:rPr>
              <a:t>Identify and demonstrate grade-appropriate oral communication skills in large- and small-group discussions</a:t>
            </a:r>
          </a:p>
          <a:p>
            <a:pPr marL="429226" lvl="1" indent="-214613" algn="l">
              <a:lnSpc>
                <a:spcPts val="2783"/>
              </a:lnSpc>
              <a:buFont typeface="Arial"/>
              <a:buChar char="•"/>
            </a:pPr>
            <a:r>
              <a:rPr lang="en-US" sz="1988" dirty="0">
                <a:solidFill>
                  <a:srgbClr val="545454"/>
                </a:solidFill>
                <a:latin typeface="Arial" panose="020B0604020202020204" pitchFamily="34" charset="0"/>
                <a:ea typeface="Filson Pro Regular"/>
                <a:cs typeface="Arial" panose="020B0604020202020204" pitchFamily="34" charset="0"/>
                <a:sym typeface="Filson Pro"/>
              </a:rPr>
              <a:t>Identify the basic needs of animals</a:t>
            </a:r>
          </a:p>
          <a:p>
            <a:pPr marL="429226" lvl="1" indent="-214613" algn="l">
              <a:lnSpc>
                <a:spcPts val="2783"/>
              </a:lnSpc>
              <a:buFont typeface="Arial"/>
              <a:buChar char="•"/>
            </a:pPr>
            <a:r>
              <a:rPr lang="en-US" sz="1988" dirty="0">
                <a:solidFill>
                  <a:srgbClr val="545454"/>
                </a:solidFill>
                <a:latin typeface="Arial" panose="020B0604020202020204" pitchFamily="34" charset="0"/>
                <a:ea typeface="Filson Pro Regular"/>
                <a:cs typeface="Arial" panose="020B0604020202020204" pitchFamily="34" charset="0"/>
                <a:sym typeface="Filson Pro"/>
              </a:rPr>
              <a:t>Identify animals as either domestic or wild</a:t>
            </a:r>
          </a:p>
          <a:p>
            <a:pPr marL="429226" lvl="1" indent="-214613" algn="l">
              <a:lnSpc>
                <a:spcPts val="2783"/>
              </a:lnSpc>
              <a:buFont typeface="Arial"/>
              <a:buChar char="•"/>
            </a:pPr>
            <a:r>
              <a:rPr lang="en-US" sz="1988" dirty="0">
                <a:solidFill>
                  <a:srgbClr val="545454"/>
                </a:solidFill>
                <a:latin typeface="Arial" panose="020B0604020202020204" pitchFamily="34" charset="0"/>
                <a:ea typeface="Filson Pro Regular"/>
                <a:cs typeface="Arial" panose="020B0604020202020204" pitchFamily="34" charset="0"/>
                <a:sym typeface="Filson Pro"/>
              </a:rPr>
              <a:t>Identify actions we can take to protect local habitats (so that wild animals can meet their needs)</a:t>
            </a:r>
          </a:p>
          <a:p>
            <a:pPr marL="429226" lvl="1" indent="-214613" algn="l">
              <a:lnSpc>
                <a:spcPts val="2783"/>
              </a:lnSpc>
              <a:buFont typeface="Arial"/>
              <a:buChar char="•"/>
            </a:pPr>
            <a:r>
              <a:rPr lang="en-US" sz="1988" dirty="0">
                <a:solidFill>
                  <a:srgbClr val="545454"/>
                </a:solidFill>
                <a:latin typeface="Arial" panose="020B0604020202020204" pitchFamily="34" charset="0"/>
                <a:ea typeface="Filson Pro Regular"/>
                <a:cs typeface="Arial" panose="020B0604020202020204" pitchFamily="34" charset="0"/>
                <a:sym typeface="Filson Pro"/>
              </a:rPr>
              <a:t>Describe some “superpowers”/adaptations that help animals survive in their habitats</a:t>
            </a:r>
          </a:p>
          <a:p>
            <a:pPr marL="429226" lvl="1" indent="-214613" algn="l">
              <a:lnSpc>
                <a:spcPts val="2783"/>
              </a:lnSpc>
              <a:buFont typeface="Arial"/>
              <a:buChar char="•"/>
            </a:pPr>
            <a:r>
              <a:rPr lang="en-US" sz="1988" dirty="0">
                <a:solidFill>
                  <a:srgbClr val="545454"/>
                </a:solidFill>
                <a:latin typeface="Arial" panose="020B0604020202020204" pitchFamily="34" charset="0"/>
                <a:ea typeface="Filson Pro Regular"/>
                <a:cs typeface="Arial" panose="020B0604020202020204" pitchFamily="34" charset="0"/>
                <a:sym typeface="Filson Pro"/>
              </a:rPr>
              <a:t>Explore self concept: Identify “superpowers” in others and yourself.</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TextBox 3"/>
          <p:cNvSpPr txBox="1"/>
          <p:nvPr/>
        </p:nvSpPr>
        <p:spPr>
          <a:xfrm>
            <a:off x="826909" y="2265429"/>
            <a:ext cx="5383174" cy="1227228"/>
          </a:xfrm>
          <a:prstGeom prst="rect">
            <a:avLst/>
          </a:prstGeom>
        </p:spPr>
        <p:txBody>
          <a:bodyPr lIns="0" tIns="0" rIns="0" bIns="0" rtlCol="0" anchor="t">
            <a:spAutoFit/>
          </a:bodyPr>
          <a:lstStyle/>
          <a:p>
            <a:pPr algn="l">
              <a:lnSpc>
                <a:spcPts val="10057"/>
              </a:lnSpc>
              <a:spcBef>
                <a:spcPct val="0"/>
              </a:spcBef>
            </a:pPr>
            <a:r>
              <a:rPr lang="en-US" sz="7183" dirty="0">
                <a:solidFill>
                  <a:srgbClr val="3065CF"/>
                </a:solidFill>
                <a:latin typeface="Arial" panose="020B0604020202020204" pitchFamily="34" charset="0"/>
                <a:ea typeface="Ruddy"/>
                <a:cs typeface="Arial" panose="020B0604020202020204" pitchFamily="34" charset="0"/>
                <a:sym typeface="Ruddy"/>
              </a:rPr>
              <a:t>Slideshow</a:t>
            </a:r>
          </a:p>
        </p:txBody>
      </p:sp>
      <p:sp>
        <p:nvSpPr>
          <p:cNvPr id="4" name="TextBox 4"/>
          <p:cNvSpPr txBox="1"/>
          <p:nvPr/>
        </p:nvSpPr>
        <p:spPr>
          <a:xfrm>
            <a:off x="817944" y="3179265"/>
            <a:ext cx="4893104" cy="1227228"/>
          </a:xfrm>
          <a:prstGeom prst="rect">
            <a:avLst/>
          </a:prstGeom>
        </p:spPr>
        <p:txBody>
          <a:bodyPr lIns="0" tIns="0" rIns="0" bIns="0" rtlCol="0" anchor="t">
            <a:spAutoFit/>
          </a:bodyPr>
          <a:lstStyle/>
          <a:p>
            <a:pPr algn="l">
              <a:lnSpc>
                <a:spcPts val="10057"/>
              </a:lnSpc>
              <a:spcBef>
                <a:spcPct val="0"/>
              </a:spcBef>
            </a:pPr>
            <a:r>
              <a:rPr lang="en-US" sz="7183" dirty="0">
                <a:solidFill>
                  <a:srgbClr val="E0435D"/>
                </a:solidFill>
                <a:latin typeface="Arial" panose="020B0604020202020204" pitchFamily="34" charset="0"/>
                <a:ea typeface="Ruddy"/>
                <a:cs typeface="Arial" panose="020B0604020202020204" pitchFamily="34" charset="0"/>
                <a:sym typeface="Ruddy"/>
              </a:rPr>
              <a:t>Overview</a:t>
            </a:r>
          </a:p>
        </p:txBody>
      </p:sp>
      <p:sp>
        <p:nvSpPr>
          <p:cNvPr id="5" name="Freeform 5"/>
          <p:cNvSpPr/>
          <p:nvPr/>
        </p:nvSpPr>
        <p:spPr>
          <a:xfrm>
            <a:off x="381779" y="4124476"/>
            <a:ext cx="5027119" cy="6162524"/>
          </a:xfrm>
          <a:custGeom>
            <a:avLst/>
            <a:gdLst/>
            <a:ahLst/>
            <a:cxnLst/>
            <a:rect l="l" t="t" r="r" b="b"/>
            <a:pathLst>
              <a:path w="5027119" h="6162524">
                <a:moveTo>
                  <a:pt x="0" y="0"/>
                </a:moveTo>
                <a:lnTo>
                  <a:pt x="5027119" y="0"/>
                </a:lnTo>
                <a:lnTo>
                  <a:pt x="5027119" y="6162524"/>
                </a:lnTo>
                <a:lnTo>
                  <a:pt x="0" y="616252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6" name="Freeform 6"/>
          <p:cNvSpPr/>
          <p:nvPr/>
        </p:nvSpPr>
        <p:spPr>
          <a:xfrm>
            <a:off x="0" y="7061168"/>
            <a:ext cx="18288000" cy="3225832"/>
          </a:xfrm>
          <a:custGeom>
            <a:avLst/>
            <a:gdLst/>
            <a:ahLst/>
            <a:cxnLst/>
            <a:rect l="l" t="t" r="r" b="b"/>
            <a:pathLst>
              <a:path w="18288000" h="3225832">
                <a:moveTo>
                  <a:pt x="0" y="0"/>
                </a:moveTo>
                <a:lnTo>
                  <a:pt x="18288000" y="0"/>
                </a:lnTo>
                <a:lnTo>
                  <a:pt x="18288000" y="3225832"/>
                </a:lnTo>
                <a:lnTo>
                  <a:pt x="0" y="322583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aphicFrame>
        <p:nvGraphicFramePr>
          <p:cNvPr id="7" name="Table 7"/>
          <p:cNvGraphicFramePr>
            <a:graphicFrameLocks noGrp="1"/>
          </p:cNvGraphicFramePr>
          <p:nvPr>
            <p:extLst>
              <p:ext uri="{D42A27DB-BD31-4B8C-83A1-F6EECF244321}">
                <p14:modId xmlns:p14="http://schemas.microsoft.com/office/powerpoint/2010/main" val="4274852346"/>
              </p:ext>
            </p:extLst>
          </p:nvPr>
        </p:nvGraphicFramePr>
        <p:xfrm>
          <a:off x="5850075" y="1028700"/>
          <a:ext cx="11409111" cy="7978509"/>
        </p:xfrm>
        <a:graphic>
          <a:graphicData uri="http://schemas.openxmlformats.org/drawingml/2006/table">
            <a:tbl>
              <a:tblPr/>
              <a:tblGrid>
                <a:gridCol w="10060814">
                  <a:extLst>
                    <a:ext uri="{9D8B030D-6E8A-4147-A177-3AD203B41FA5}">
                      <a16:colId xmlns:a16="http://schemas.microsoft.com/office/drawing/2014/main" val="20000"/>
                    </a:ext>
                  </a:extLst>
                </a:gridCol>
                <a:gridCol w="1348297">
                  <a:extLst>
                    <a:ext uri="{9D8B030D-6E8A-4147-A177-3AD203B41FA5}">
                      <a16:colId xmlns:a16="http://schemas.microsoft.com/office/drawing/2014/main" val="20001"/>
                    </a:ext>
                  </a:extLst>
                </a:gridCol>
              </a:tblGrid>
              <a:tr h="765717">
                <a:tc>
                  <a:txBody>
                    <a:bodyPr/>
                    <a:lstStyle/>
                    <a:p>
                      <a:pPr algn="l">
                        <a:lnSpc>
                          <a:spcPts val="2240"/>
                        </a:lnSpc>
                        <a:defRPr/>
                      </a:pPr>
                      <a:r>
                        <a:rPr lang="en-US" sz="1600" b="1" dirty="0">
                          <a:solidFill>
                            <a:srgbClr val="000000"/>
                          </a:solidFill>
                          <a:latin typeface="Arial" panose="020B0604020202020204" pitchFamily="34" charset="0"/>
                          <a:ea typeface="Ruddy Bold"/>
                          <a:cs typeface="Arial" panose="020B0604020202020204" pitchFamily="34" charset="0"/>
                          <a:sym typeface="Ruddy Bold"/>
                        </a:rPr>
                        <a:t>Topic</a:t>
                      </a:r>
                      <a:endParaRPr lang="en-US" sz="11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EEF4FF"/>
                    </a:solidFill>
                  </a:tcPr>
                </a:tc>
                <a:tc>
                  <a:txBody>
                    <a:bodyPr/>
                    <a:lstStyle/>
                    <a:p>
                      <a:pPr algn="ctr">
                        <a:lnSpc>
                          <a:spcPts val="2240"/>
                        </a:lnSpc>
                        <a:defRPr/>
                      </a:pPr>
                      <a:r>
                        <a:rPr lang="en-US" sz="1600" b="1">
                          <a:solidFill>
                            <a:srgbClr val="000000"/>
                          </a:solidFill>
                          <a:latin typeface="Arial" panose="020B0604020202020204" pitchFamily="34" charset="0"/>
                          <a:ea typeface="Ruddy Bold"/>
                          <a:cs typeface="Arial" panose="020B0604020202020204" pitchFamily="34" charset="0"/>
                          <a:sym typeface="Ruddy Bold"/>
                        </a:rPr>
                        <a:t>Slide #</a:t>
                      </a:r>
                      <a:endParaRPr lang="en-US" sz="11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EEF4FF"/>
                    </a:solidFill>
                  </a:tcPr>
                </a:tc>
                <a:extLst>
                  <a:ext uri="{0D108BD9-81ED-4DB2-BD59-A6C34878D82A}">
                    <a16:rowId xmlns:a16="http://schemas.microsoft.com/office/drawing/2014/main" val="10000"/>
                  </a:ext>
                </a:extLst>
              </a:tr>
              <a:tr h="708288">
                <a:tc>
                  <a:txBody>
                    <a:bodyPr/>
                    <a:lstStyle/>
                    <a:p>
                      <a:pPr algn="l">
                        <a:lnSpc>
                          <a:spcPts val="1820"/>
                        </a:lnSpc>
                        <a:defRPr/>
                      </a:pPr>
                      <a:r>
                        <a:rPr lang="en-US" sz="1600">
                          <a:solidFill>
                            <a:srgbClr val="000000"/>
                          </a:solidFill>
                          <a:latin typeface="Arial" panose="020B0604020202020204" pitchFamily="34" charset="0"/>
                          <a:ea typeface="Ruddy"/>
                          <a:cs typeface="Arial" panose="020B0604020202020204" pitchFamily="34" charset="0"/>
                          <a:sym typeface="Ruddy"/>
                        </a:rPr>
                        <a:t>Previewing Questions: Animal Superpowers</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tc>
                  <a:txBody>
                    <a:bodyPr/>
                    <a:lstStyle/>
                    <a:p>
                      <a:pPr algn="ctr">
                        <a:lnSpc>
                          <a:spcPts val="1680"/>
                        </a:lnSpc>
                        <a:defRPr/>
                      </a:pPr>
                      <a:r>
                        <a:rPr lang="en-US" sz="1600">
                          <a:solidFill>
                            <a:srgbClr val="000000"/>
                          </a:solidFill>
                          <a:latin typeface="Arial" panose="020B0604020202020204" pitchFamily="34" charset="0"/>
                          <a:ea typeface="Ruddy"/>
                          <a:cs typeface="Arial" panose="020B0604020202020204" pitchFamily="34" charset="0"/>
                          <a:sym typeface="Ruddy"/>
                        </a:rPr>
                        <a:t>5</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08288">
                <a:tc>
                  <a:txBody>
                    <a:bodyPr/>
                    <a:lstStyle/>
                    <a:p>
                      <a:pPr algn="l">
                        <a:lnSpc>
                          <a:spcPts val="1820"/>
                        </a:lnSpc>
                        <a:defRPr/>
                      </a:pPr>
                      <a:r>
                        <a:rPr lang="en-US" sz="1600">
                          <a:solidFill>
                            <a:srgbClr val="000000"/>
                          </a:solidFill>
                          <a:latin typeface="Arial" panose="020B0604020202020204" pitchFamily="34" charset="0"/>
                          <a:ea typeface="Ruddy"/>
                          <a:cs typeface="Arial" panose="020B0604020202020204" pitchFamily="34" charset="0"/>
                          <a:sym typeface="Ruddy"/>
                        </a:rPr>
                        <a:t>Post-Viewing Questions: Examples of Connecting With and Protecting Animals, and Identifying Effective Speaking Skills</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tc>
                  <a:txBody>
                    <a:bodyPr/>
                    <a:lstStyle/>
                    <a:p>
                      <a:pPr algn="ctr">
                        <a:lnSpc>
                          <a:spcPts val="1680"/>
                        </a:lnSpc>
                        <a:defRPr/>
                      </a:pPr>
                      <a:r>
                        <a:rPr lang="en-US" sz="1600">
                          <a:solidFill>
                            <a:srgbClr val="000000"/>
                          </a:solidFill>
                          <a:latin typeface="Arial" panose="020B0604020202020204" pitchFamily="34" charset="0"/>
                          <a:ea typeface="Ruddy"/>
                          <a:cs typeface="Arial" panose="020B0604020202020204" pitchFamily="34" charset="0"/>
                          <a:sym typeface="Ruddy"/>
                        </a:rPr>
                        <a:t>6, 7</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08288">
                <a:tc>
                  <a:txBody>
                    <a:bodyPr/>
                    <a:lstStyle/>
                    <a:p>
                      <a:pPr algn="l">
                        <a:lnSpc>
                          <a:spcPts val="1820"/>
                        </a:lnSpc>
                        <a:defRPr/>
                      </a:pPr>
                      <a:r>
                        <a:rPr lang="en-US" sz="1600">
                          <a:solidFill>
                            <a:srgbClr val="000000"/>
                          </a:solidFill>
                          <a:latin typeface="Arial" panose="020B0604020202020204" pitchFamily="34" charset="0"/>
                          <a:ea typeface="Ruddy"/>
                          <a:cs typeface="Arial" panose="020B0604020202020204" pitchFamily="34" charset="0"/>
                          <a:sym typeface="Ruddy"/>
                        </a:rPr>
                        <a:t>Domestic vs Wild Animals</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tc>
                  <a:txBody>
                    <a:bodyPr/>
                    <a:lstStyle/>
                    <a:p>
                      <a:pPr algn="ctr">
                        <a:lnSpc>
                          <a:spcPts val="1680"/>
                        </a:lnSpc>
                        <a:defRPr/>
                      </a:pPr>
                      <a:r>
                        <a:rPr lang="en-US" sz="1600" dirty="0">
                          <a:solidFill>
                            <a:srgbClr val="000000"/>
                          </a:solidFill>
                          <a:latin typeface="Arial" panose="020B0604020202020204" pitchFamily="34" charset="0"/>
                          <a:cs typeface="Arial" panose="020B0604020202020204" pitchFamily="34" charset="0"/>
                          <a:sym typeface="Ruddy"/>
                        </a:rPr>
                        <a:t>9, 10</a:t>
                      </a:r>
                      <a:endParaRPr lang="en-US" sz="16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08288">
                <a:tc>
                  <a:txBody>
                    <a:bodyPr/>
                    <a:lstStyle/>
                    <a:p>
                      <a:pPr algn="l">
                        <a:lnSpc>
                          <a:spcPts val="1820"/>
                        </a:lnSpc>
                        <a:defRPr/>
                      </a:pPr>
                      <a:r>
                        <a:rPr lang="en-US" sz="1600">
                          <a:solidFill>
                            <a:srgbClr val="000000"/>
                          </a:solidFill>
                          <a:latin typeface="Arial" panose="020B0604020202020204" pitchFamily="34" charset="0"/>
                          <a:ea typeface="Ruddy"/>
                          <a:cs typeface="Arial" panose="020B0604020202020204" pitchFamily="34" charset="0"/>
                          <a:sym typeface="Ruddy"/>
                        </a:rPr>
                        <a:t>Basic Needs of ALL Animals</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tc>
                  <a:txBody>
                    <a:bodyPr/>
                    <a:lstStyle/>
                    <a:p>
                      <a:pPr algn="ctr">
                        <a:lnSpc>
                          <a:spcPts val="1680"/>
                        </a:lnSpc>
                        <a:defRPr/>
                      </a:pPr>
                      <a:r>
                        <a:rPr lang="en-US" sz="1600" dirty="0">
                          <a:solidFill>
                            <a:srgbClr val="000000"/>
                          </a:solidFill>
                          <a:latin typeface="Arial" panose="020B0604020202020204" pitchFamily="34" charset="0"/>
                          <a:cs typeface="Arial" panose="020B0604020202020204" pitchFamily="34" charset="0"/>
                          <a:sym typeface="Ruddy"/>
                        </a:rPr>
                        <a:t>11</a:t>
                      </a:r>
                      <a:endParaRPr lang="en-US" sz="16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08288">
                <a:tc>
                  <a:txBody>
                    <a:bodyPr/>
                    <a:lstStyle/>
                    <a:p>
                      <a:pPr algn="l">
                        <a:lnSpc>
                          <a:spcPts val="1820"/>
                        </a:lnSpc>
                        <a:defRPr/>
                      </a:pPr>
                      <a:r>
                        <a:rPr lang="en-US" sz="1600">
                          <a:solidFill>
                            <a:srgbClr val="000000"/>
                          </a:solidFill>
                          <a:latin typeface="Arial" panose="020B0604020202020204" pitchFamily="34" charset="0"/>
                          <a:ea typeface="Ruddy"/>
                          <a:cs typeface="Arial" panose="020B0604020202020204" pitchFamily="34" charset="0"/>
                          <a:sym typeface="Ruddy"/>
                        </a:rPr>
                        <a:t>Needs of Wild Animals and How Habitats Meet their Needs</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tc>
                  <a:txBody>
                    <a:bodyPr/>
                    <a:lstStyle/>
                    <a:p>
                      <a:pPr algn="ctr">
                        <a:lnSpc>
                          <a:spcPts val="1680"/>
                        </a:lnSpc>
                        <a:defRPr/>
                      </a:pPr>
                      <a:r>
                        <a:rPr lang="en-US" sz="1600" dirty="0">
                          <a:solidFill>
                            <a:srgbClr val="000000"/>
                          </a:solidFill>
                          <a:latin typeface="Arial" panose="020B0604020202020204" pitchFamily="34" charset="0"/>
                          <a:ea typeface="Ruddy"/>
                          <a:cs typeface="Arial" panose="020B0604020202020204" pitchFamily="34" charset="0"/>
                          <a:sym typeface="Ruddy"/>
                        </a:rPr>
                        <a:t>11 - 14</a:t>
                      </a:r>
                      <a:endParaRPr lang="en-US" sz="16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708288">
                <a:tc>
                  <a:txBody>
                    <a:bodyPr/>
                    <a:lstStyle/>
                    <a:p>
                      <a:pPr algn="l">
                        <a:lnSpc>
                          <a:spcPts val="1820"/>
                        </a:lnSpc>
                        <a:defRPr/>
                      </a:pPr>
                      <a:r>
                        <a:rPr lang="en-US" sz="1600">
                          <a:solidFill>
                            <a:srgbClr val="000000"/>
                          </a:solidFill>
                          <a:latin typeface="Arial" panose="020B0604020202020204" pitchFamily="34" charset="0"/>
                          <a:ea typeface="Ruddy"/>
                          <a:cs typeface="Arial" panose="020B0604020202020204" pitchFamily="34" charset="0"/>
                          <a:sym typeface="Ruddy"/>
                        </a:rPr>
                        <a:t>How Animals’ Superpowers Help Them Survive in their Habitats</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tc>
                  <a:txBody>
                    <a:bodyPr/>
                    <a:lstStyle/>
                    <a:p>
                      <a:pPr algn="ctr">
                        <a:lnSpc>
                          <a:spcPts val="1680"/>
                        </a:lnSpc>
                        <a:defRPr/>
                      </a:pPr>
                      <a:r>
                        <a:rPr lang="en-US" sz="1600" dirty="0">
                          <a:solidFill>
                            <a:srgbClr val="000000"/>
                          </a:solidFill>
                          <a:latin typeface="Arial" panose="020B0604020202020204" pitchFamily="34" charset="0"/>
                          <a:ea typeface="Ruddy"/>
                          <a:cs typeface="Arial" panose="020B0604020202020204" pitchFamily="34" charset="0"/>
                          <a:sym typeface="Ruddy"/>
                        </a:rPr>
                        <a:t>15 - 17</a:t>
                      </a:r>
                      <a:endParaRPr lang="en-US" sz="16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708288">
                <a:tc>
                  <a:txBody>
                    <a:bodyPr/>
                    <a:lstStyle/>
                    <a:p>
                      <a:pPr algn="l">
                        <a:lnSpc>
                          <a:spcPts val="1820"/>
                        </a:lnSpc>
                        <a:defRPr/>
                      </a:pPr>
                      <a:r>
                        <a:rPr lang="en-US" sz="1600">
                          <a:solidFill>
                            <a:srgbClr val="000000"/>
                          </a:solidFill>
                          <a:latin typeface="Arial" panose="020B0604020202020204" pitchFamily="34" charset="0"/>
                          <a:ea typeface="Ruddy"/>
                          <a:cs typeface="Arial" panose="020B0604020202020204" pitchFamily="34" charset="0"/>
                          <a:sym typeface="Ruddy"/>
                        </a:rPr>
                        <a:t>Ways to Connect with and Protect Animals &amp; their Habitats</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tc>
                  <a:txBody>
                    <a:bodyPr/>
                    <a:lstStyle/>
                    <a:p>
                      <a:pPr algn="ctr">
                        <a:lnSpc>
                          <a:spcPts val="1680"/>
                        </a:lnSpc>
                        <a:defRPr/>
                      </a:pPr>
                      <a:r>
                        <a:rPr lang="en-US" sz="1600" dirty="0">
                          <a:solidFill>
                            <a:srgbClr val="000000"/>
                          </a:solidFill>
                          <a:latin typeface="Arial" panose="020B0604020202020204" pitchFamily="34" charset="0"/>
                          <a:ea typeface="Ruddy"/>
                          <a:cs typeface="Arial" panose="020B0604020202020204" pitchFamily="34" charset="0"/>
                          <a:sym typeface="Ruddy"/>
                        </a:rPr>
                        <a:t>18 - 22</a:t>
                      </a:r>
                      <a:endParaRPr lang="en-US" sz="16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708288">
                <a:tc>
                  <a:txBody>
                    <a:bodyPr/>
                    <a:lstStyle/>
                    <a:p>
                      <a:pPr algn="l">
                        <a:lnSpc>
                          <a:spcPts val="1820"/>
                        </a:lnSpc>
                        <a:defRPr/>
                      </a:pPr>
                      <a:r>
                        <a:rPr lang="en-US" sz="1600">
                          <a:solidFill>
                            <a:srgbClr val="000000"/>
                          </a:solidFill>
                          <a:latin typeface="Arial" panose="020B0604020202020204" pitchFamily="34" charset="0"/>
                          <a:ea typeface="Ruddy"/>
                          <a:cs typeface="Arial" panose="020B0604020202020204" pitchFamily="34" charset="0"/>
                          <a:sym typeface="Ruddy"/>
                        </a:rPr>
                        <a:t>What is Your Superpower?</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tc>
                  <a:txBody>
                    <a:bodyPr/>
                    <a:lstStyle/>
                    <a:p>
                      <a:pPr algn="ctr">
                        <a:lnSpc>
                          <a:spcPts val="1680"/>
                        </a:lnSpc>
                        <a:defRPr/>
                      </a:pPr>
                      <a:r>
                        <a:rPr lang="en-US" sz="1600" dirty="0">
                          <a:solidFill>
                            <a:srgbClr val="000000"/>
                          </a:solidFill>
                          <a:latin typeface="Arial" panose="020B0604020202020204" pitchFamily="34" charset="0"/>
                          <a:ea typeface="Ruddy"/>
                          <a:cs typeface="Arial" panose="020B0604020202020204" pitchFamily="34" charset="0"/>
                          <a:sym typeface="Ruddy"/>
                        </a:rPr>
                        <a:t>23</a:t>
                      </a:r>
                      <a:endParaRPr lang="en-US" sz="16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708288">
                <a:tc>
                  <a:txBody>
                    <a:bodyPr/>
                    <a:lstStyle/>
                    <a:p>
                      <a:pPr algn="l">
                        <a:lnSpc>
                          <a:spcPts val="1820"/>
                        </a:lnSpc>
                        <a:defRPr/>
                      </a:pPr>
                      <a:r>
                        <a:rPr lang="en-US" sz="1600">
                          <a:solidFill>
                            <a:srgbClr val="000000"/>
                          </a:solidFill>
                          <a:latin typeface="Arial" panose="020B0604020202020204" pitchFamily="34" charset="0"/>
                          <a:ea typeface="Ruddy"/>
                          <a:cs typeface="Arial" panose="020B0604020202020204" pitchFamily="34" charset="0"/>
                          <a:sym typeface="Ruddy"/>
                        </a:rPr>
                        <a:t>Links to Free, Effective, Ready-to-use Animal Adaptations Activities</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tc>
                  <a:txBody>
                    <a:bodyPr/>
                    <a:lstStyle/>
                    <a:p>
                      <a:pPr algn="ctr">
                        <a:lnSpc>
                          <a:spcPts val="1680"/>
                        </a:lnSpc>
                        <a:defRPr/>
                      </a:pPr>
                      <a:r>
                        <a:rPr lang="en-US" sz="1600" dirty="0">
                          <a:solidFill>
                            <a:srgbClr val="000000"/>
                          </a:solidFill>
                          <a:latin typeface="Arial" panose="020B0604020202020204" pitchFamily="34" charset="0"/>
                          <a:ea typeface="Ruddy"/>
                          <a:cs typeface="Arial" panose="020B0604020202020204" pitchFamily="34" charset="0"/>
                          <a:sym typeface="Ruddy"/>
                        </a:rPr>
                        <a:t>24</a:t>
                      </a:r>
                      <a:endParaRPr lang="en-US" sz="16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708288">
                <a:tc>
                  <a:txBody>
                    <a:bodyPr/>
                    <a:lstStyle/>
                    <a:p>
                      <a:pPr algn="l">
                        <a:lnSpc>
                          <a:spcPts val="1820"/>
                        </a:lnSpc>
                        <a:defRPr/>
                      </a:pPr>
                      <a:r>
                        <a:rPr lang="en-US" sz="1600">
                          <a:solidFill>
                            <a:srgbClr val="000000"/>
                          </a:solidFill>
                          <a:latin typeface="Arial" panose="020B0604020202020204" pitchFamily="34" charset="0"/>
                          <a:ea typeface="Ruddy"/>
                          <a:cs typeface="Arial" panose="020B0604020202020204" pitchFamily="34" charset="0"/>
                          <a:sym typeface="Ruddy"/>
                        </a:rPr>
                        <a:t>Links to Future Chicken Shorts: Animal Adaptations; Habitats; Connect &amp; Protect</a:t>
                      </a:r>
                      <a:endParaRPr lang="en-US" sz="16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tc>
                  <a:txBody>
                    <a:bodyPr/>
                    <a:lstStyle/>
                    <a:p>
                      <a:pPr algn="ctr">
                        <a:lnSpc>
                          <a:spcPts val="1680"/>
                        </a:lnSpc>
                        <a:defRPr/>
                      </a:pPr>
                      <a:r>
                        <a:rPr lang="en-US" sz="1600" dirty="0">
                          <a:solidFill>
                            <a:srgbClr val="000000"/>
                          </a:solidFill>
                          <a:latin typeface="Arial" panose="020B0604020202020204" pitchFamily="34" charset="0"/>
                          <a:ea typeface="Ruddy"/>
                          <a:cs typeface="Arial" panose="020B0604020202020204" pitchFamily="34" charset="0"/>
                          <a:sym typeface="Ruddy"/>
                        </a:rPr>
                        <a:t>25</a:t>
                      </a:r>
                      <a:endParaRPr lang="en-US" sz="16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3065CF"/>
                      </a:solidFill>
                      <a:prstDash val="solid"/>
                      <a:round/>
                      <a:headEnd type="none" w="med" len="med"/>
                      <a:tailEnd type="none" w="med" len="med"/>
                    </a:lnL>
                    <a:lnR w="38100" cap="flat" cmpd="sng" algn="ctr">
                      <a:solidFill>
                        <a:srgbClr val="3065CF"/>
                      </a:solidFill>
                      <a:prstDash val="solid"/>
                      <a:round/>
                      <a:headEnd type="none" w="med" len="med"/>
                      <a:tailEnd type="none" w="med" len="med"/>
                    </a:lnR>
                    <a:lnT w="38100" cap="flat" cmpd="sng" algn="ctr">
                      <a:solidFill>
                        <a:srgbClr val="3065CF"/>
                      </a:solidFill>
                      <a:prstDash val="solid"/>
                      <a:round/>
                      <a:headEnd type="none" w="med" len="med"/>
                      <a:tailEnd type="none" w="med" len="med"/>
                    </a:lnT>
                    <a:lnB w="38100" cap="flat" cmpd="sng" algn="ctr">
                      <a:solidFill>
                        <a:srgbClr val="3065CF"/>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EF4FF"/>
        </a:solidFill>
        <a:effectLst/>
      </p:bgPr>
    </p:bg>
    <p:spTree>
      <p:nvGrpSpPr>
        <p:cNvPr id="1" name=""/>
        <p:cNvGrpSpPr/>
        <p:nvPr/>
      </p:nvGrpSpPr>
      <p:grpSpPr>
        <a:xfrm>
          <a:off x="0" y="0"/>
          <a:ext cx="0" cy="0"/>
          <a:chOff x="0" y="0"/>
          <a:chExt cx="0" cy="0"/>
        </a:xfrm>
      </p:grpSpPr>
      <p:grpSp>
        <p:nvGrpSpPr>
          <p:cNvPr id="2" name="Group 2"/>
          <p:cNvGrpSpPr/>
          <p:nvPr/>
        </p:nvGrpSpPr>
        <p:grpSpPr>
          <a:xfrm>
            <a:off x="6101061" y="-2713231"/>
            <a:ext cx="16259184" cy="1625918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 name="TextBox 4"/>
            <p:cNvSpPr txBox="1"/>
            <p:nvPr/>
          </p:nvSpPr>
          <p:spPr>
            <a:xfrm>
              <a:off x="76200" y="9525"/>
              <a:ext cx="660400" cy="727075"/>
            </a:xfrm>
            <a:prstGeom prst="rect">
              <a:avLst/>
            </a:prstGeom>
          </p:spPr>
          <p:txBody>
            <a:bodyPr lIns="50800" tIns="50800" rIns="50800" bIns="50800" rtlCol="0" anchor="ctr"/>
            <a:lstStyle/>
            <a:p>
              <a:pPr algn="ctr">
                <a:lnSpc>
                  <a:spcPts val="3154"/>
                </a:lnSpc>
              </a:pPr>
              <a:endParaRPr/>
            </a:p>
          </p:txBody>
        </p:sp>
      </p:grpSp>
      <p:sp>
        <p:nvSpPr>
          <p:cNvPr id="5" name="Freeform 5"/>
          <p:cNvSpPr/>
          <p:nvPr/>
        </p:nvSpPr>
        <p:spPr>
          <a:xfrm>
            <a:off x="9993619" y="2070194"/>
            <a:ext cx="479632" cy="422076"/>
          </a:xfrm>
          <a:custGeom>
            <a:avLst/>
            <a:gdLst/>
            <a:ahLst/>
            <a:cxnLst/>
            <a:rect l="l" t="t" r="r" b="b"/>
            <a:pathLst>
              <a:path w="479632" h="422076">
                <a:moveTo>
                  <a:pt x="0" y="0"/>
                </a:moveTo>
                <a:lnTo>
                  <a:pt x="479632" y="0"/>
                </a:lnTo>
                <a:lnTo>
                  <a:pt x="479632" y="422076"/>
                </a:lnTo>
                <a:lnTo>
                  <a:pt x="0" y="422076"/>
                </a:lnTo>
                <a:lnTo>
                  <a:pt x="0"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US"/>
          </a:p>
        </p:txBody>
      </p:sp>
      <p:sp>
        <p:nvSpPr>
          <p:cNvPr id="6" name="Freeform 6"/>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Freeform 7"/>
          <p:cNvSpPr/>
          <p:nvPr/>
        </p:nvSpPr>
        <p:spPr>
          <a:xfrm>
            <a:off x="6101061" y="743685"/>
            <a:ext cx="2255066" cy="2653019"/>
          </a:xfrm>
          <a:custGeom>
            <a:avLst/>
            <a:gdLst/>
            <a:ahLst/>
            <a:cxnLst/>
            <a:rect l="l" t="t" r="r" b="b"/>
            <a:pathLst>
              <a:path w="2255066" h="2653019">
                <a:moveTo>
                  <a:pt x="0" y="0"/>
                </a:moveTo>
                <a:lnTo>
                  <a:pt x="2255066" y="0"/>
                </a:lnTo>
                <a:lnTo>
                  <a:pt x="2255066" y="2653019"/>
                </a:lnTo>
                <a:lnTo>
                  <a:pt x="0" y="26530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9844499" y="2382035"/>
            <a:ext cx="1002678" cy="796711"/>
          </a:xfrm>
          <a:custGeom>
            <a:avLst/>
            <a:gdLst/>
            <a:ahLst/>
            <a:cxnLst/>
            <a:rect l="l" t="t" r="r" b="b"/>
            <a:pathLst>
              <a:path w="1002678" h="796711">
                <a:moveTo>
                  <a:pt x="0" y="0"/>
                </a:moveTo>
                <a:lnTo>
                  <a:pt x="1002678" y="0"/>
                </a:lnTo>
                <a:lnTo>
                  <a:pt x="1002678" y="796711"/>
                </a:lnTo>
                <a:lnTo>
                  <a:pt x="0" y="79671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9" name="Group 9"/>
          <p:cNvGrpSpPr/>
          <p:nvPr/>
        </p:nvGrpSpPr>
        <p:grpSpPr>
          <a:xfrm>
            <a:off x="9922595" y="4389624"/>
            <a:ext cx="6220903" cy="1506220"/>
            <a:chOff x="0" y="0"/>
            <a:chExt cx="8294538" cy="2008293"/>
          </a:xfrm>
        </p:grpSpPr>
        <p:sp>
          <p:nvSpPr>
            <p:cNvPr id="10" name="Freeform 10"/>
            <p:cNvSpPr/>
            <p:nvPr/>
          </p:nvSpPr>
          <p:spPr>
            <a:xfrm>
              <a:off x="0" y="336628"/>
              <a:ext cx="1128647" cy="1138610"/>
            </a:xfrm>
            <a:custGeom>
              <a:avLst/>
              <a:gdLst/>
              <a:ahLst/>
              <a:cxnLst/>
              <a:rect l="l" t="t" r="r" b="b"/>
              <a:pathLst>
                <a:path w="1128647" h="1138610">
                  <a:moveTo>
                    <a:pt x="0" y="0"/>
                  </a:moveTo>
                  <a:lnTo>
                    <a:pt x="1128647" y="0"/>
                  </a:lnTo>
                  <a:lnTo>
                    <a:pt x="1128647" y="1138610"/>
                  </a:lnTo>
                  <a:lnTo>
                    <a:pt x="0" y="11386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p:cNvSpPr txBox="1"/>
            <p:nvPr/>
          </p:nvSpPr>
          <p:spPr>
            <a:xfrm>
              <a:off x="1658471" y="-47625"/>
              <a:ext cx="6636067" cy="2055918"/>
            </a:xfrm>
            <a:prstGeom prst="rect">
              <a:avLst/>
            </a:prstGeom>
          </p:spPr>
          <p:txBody>
            <a:bodyPr lIns="0" tIns="0" rIns="0" bIns="0" rtlCol="0" anchor="t">
              <a:spAutoFit/>
            </a:bodyPr>
            <a:lstStyle/>
            <a:p>
              <a:pPr algn="l">
                <a:lnSpc>
                  <a:spcPts val="3079"/>
                </a:lnSpc>
                <a:spcBef>
                  <a:spcPct val="0"/>
                </a:spcBef>
              </a:pPr>
              <a:r>
                <a:rPr lang="en-US" sz="2199" b="1" spc="-43" dirty="0">
                  <a:solidFill>
                    <a:srgbClr val="3065CF"/>
                  </a:solidFill>
                  <a:latin typeface="Arial" panose="020B0604020202020204" pitchFamily="34" charset="0"/>
                  <a:ea typeface="Filson Pro Bold"/>
                  <a:cs typeface="Arial" panose="020B0604020202020204" pitchFamily="34" charset="0"/>
                  <a:sym typeface="Filson Pro Bold"/>
                </a:rPr>
                <a:t>In the video, you’ll meet </a:t>
              </a:r>
              <a:r>
                <a:rPr lang="en-US" sz="2199" b="1" spc="-43" dirty="0" err="1">
                  <a:solidFill>
                    <a:srgbClr val="3065CF"/>
                  </a:solidFill>
                  <a:latin typeface="Arial" panose="020B0604020202020204" pitchFamily="34" charset="0"/>
                  <a:ea typeface="Filson Pro Bold"/>
                  <a:cs typeface="Arial" panose="020B0604020202020204" pitchFamily="34" charset="0"/>
                  <a:sym typeface="Filson Pro Bold"/>
                </a:rPr>
                <a:t>Aneeshwar</a:t>
              </a:r>
              <a:r>
                <a:rPr lang="en-US" sz="2199" b="1" spc="-43" dirty="0">
                  <a:solidFill>
                    <a:srgbClr val="3065CF"/>
                  </a:solidFill>
                  <a:latin typeface="Arial" panose="020B0604020202020204" pitchFamily="34" charset="0"/>
                  <a:ea typeface="Filson Pro Bold"/>
                  <a:cs typeface="Arial" panose="020B0604020202020204" pitchFamily="34" charset="0"/>
                  <a:sym typeface="Filson Pro Bold"/>
                </a:rPr>
                <a:t>. He says that animals and people have superpowers. What do you think he might mean by that?</a:t>
              </a:r>
            </a:p>
          </p:txBody>
        </p:sp>
      </p:grpSp>
      <p:grpSp>
        <p:nvGrpSpPr>
          <p:cNvPr id="12" name="Group 12"/>
          <p:cNvGrpSpPr/>
          <p:nvPr/>
        </p:nvGrpSpPr>
        <p:grpSpPr>
          <a:xfrm>
            <a:off x="10016051" y="6974877"/>
            <a:ext cx="6127448" cy="790663"/>
            <a:chOff x="0" y="0"/>
            <a:chExt cx="8169930" cy="1054217"/>
          </a:xfrm>
        </p:grpSpPr>
        <p:sp>
          <p:nvSpPr>
            <p:cNvPr id="13" name="Freeform 13"/>
            <p:cNvSpPr/>
            <p:nvPr/>
          </p:nvSpPr>
          <p:spPr>
            <a:xfrm>
              <a:off x="0" y="0"/>
              <a:ext cx="917184" cy="1046715"/>
            </a:xfrm>
            <a:custGeom>
              <a:avLst/>
              <a:gdLst/>
              <a:ahLst/>
              <a:cxnLst/>
              <a:rect l="l" t="t" r="r" b="b"/>
              <a:pathLst>
                <a:path w="917184" h="1046715">
                  <a:moveTo>
                    <a:pt x="0" y="0"/>
                  </a:moveTo>
                  <a:lnTo>
                    <a:pt x="917184" y="0"/>
                  </a:lnTo>
                  <a:lnTo>
                    <a:pt x="917184" y="1046715"/>
                  </a:lnTo>
                  <a:lnTo>
                    <a:pt x="0" y="104671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TextBox 14"/>
            <p:cNvSpPr txBox="1"/>
            <p:nvPr/>
          </p:nvSpPr>
          <p:spPr>
            <a:xfrm>
              <a:off x="1533863" y="39699"/>
              <a:ext cx="6636067" cy="1014518"/>
            </a:xfrm>
            <a:prstGeom prst="rect">
              <a:avLst/>
            </a:prstGeom>
          </p:spPr>
          <p:txBody>
            <a:bodyPr lIns="0" tIns="0" rIns="0" bIns="0" rtlCol="0" anchor="t">
              <a:spAutoFit/>
            </a:bodyPr>
            <a:lstStyle/>
            <a:p>
              <a:pPr algn="l">
                <a:lnSpc>
                  <a:spcPts val="3079"/>
                </a:lnSpc>
                <a:spcBef>
                  <a:spcPct val="0"/>
                </a:spcBef>
              </a:pPr>
              <a:r>
                <a:rPr lang="en-US" sz="2199" b="1" spc="-43" dirty="0">
                  <a:solidFill>
                    <a:srgbClr val="3065CF"/>
                  </a:solidFill>
                  <a:latin typeface="Arial" panose="020B0604020202020204" pitchFamily="34" charset="0"/>
                  <a:ea typeface="Filson Pro Bold"/>
                  <a:cs typeface="Arial" panose="020B0604020202020204" pitchFamily="34" charset="0"/>
                  <a:sym typeface="Filson Pro Bold"/>
                </a:rPr>
                <a:t>What do you think a chicken’s superpowers might be?</a:t>
              </a:r>
            </a:p>
          </p:txBody>
        </p:sp>
      </p:grpSp>
      <p:sp>
        <p:nvSpPr>
          <p:cNvPr id="15" name="Freeform 15"/>
          <p:cNvSpPr/>
          <p:nvPr/>
        </p:nvSpPr>
        <p:spPr>
          <a:xfrm flipH="1">
            <a:off x="5221810" y="5895844"/>
            <a:ext cx="4013567" cy="4013567"/>
          </a:xfrm>
          <a:custGeom>
            <a:avLst/>
            <a:gdLst/>
            <a:ahLst/>
            <a:cxnLst/>
            <a:rect l="l" t="t" r="r" b="b"/>
            <a:pathLst>
              <a:path w="4013567" h="4013567">
                <a:moveTo>
                  <a:pt x="4013567" y="0"/>
                </a:moveTo>
                <a:lnTo>
                  <a:pt x="0" y="0"/>
                </a:lnTo>
                <a:lnTo>
                  <a:pt x="0" y="4013567"/>
                </a:lnTo>
                <a:lnTo>
                  <a:pt x="4013567" y="4013567"/>
                </a:lnTo>
                <a:lnTo>
                  <a:pt x="4013567"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6" name="TextBox 16"/>
          <p:cNvSpPr txBox="1"/>
          <p:nvPr/>
        </p:nvSpPr>
        <p:spPr>
          <a:xfrm>
            <a:off x="11166448" y="2405741"/>
            <a:ext cx="4823316" cy="772795"/>
          </a:xfrm>
          <a:prstGeom prst="rect">
            <a:avLst/>
          </a:prstGeom>
        </p:spPr>
        <p:txBody>
          <a:bodyPr lIns="0" tIns="0" rIns="0" bIns="0" rtlCol="0" anchor="t">
            <a:spAutoFit/>
          </a:bodyPr>
          <a:lstStyle/>
          <a:p>
            <a:pPr algn="l">
              <a:lnSpc>
                <a:spcPts val="3079"/>
              </a:lnSpc>
              <a:spcBef>
                <a:spcPct val="0"/>
              </a:spcBef>
            </a:pPr>
            <a:r>
              <a:rPr lang="en-US" sz="2199" b="1" spc="-43" dirty="0">
                <a:solidFill>
                  <a:srgbClr val="3065CF"/>
                </a:solidFill>
                <a:latin typeface="Arial" panose="020B0604020202020204" pitchFamily="34" charset="0"/>
                <a:ea typeface="Filson Pro Bold"/>
                <a:cs typeface="Arial" panose="020B0604020202020204" pitchFamily="34" charset="0"/>
                <a:sym typeface="Filson Pro Bold"/>
              </a:rPr>
              <a:t>Think about your </a:t>
            </a:r>
            <a:r>
              <a:rPr lang="en-US" sz="2199" b="1" spc="-43" dirty="0" err="1">
                <a:solidFill>
                  <a:srgbClr val="3065CF"/>
                </a:solidFill>
                <a:latin typeface="Arial" panose="020B0604020202020204" pitchFamily="34" charset="0"/>
                <a:ea typeface="Filson Pro Bold"/>
                <a:cs typeface="Arial" panose="020B0604020202020204" pitchFamily="34" charset="0"/>
                <a:sym typeface="Filson Pro Bold"/>
              </a:rPr>
              <a:t>favourite</a:t>
            </a:r>
            <a:r>
              <a:rPr lang="en-US" sz="2199" b="1" spc="-43" dirty="0">
                <a:solidFill>
                  <a:srgbClr val="3065CF"/>
                </a:solidFill>
                <a:latin typeface="Arial" panose="020B0604020202020204" pitchFamily="34" charset="0"/>
                <a:ea typeface="Filson Pro Bold"/>
                <a:cs typeface="Arial" panose="020B0604020202020204" pitchFamily="34" charset="0"/>
                <a:sym typeface="Filson Pro Bold"/>
              </a:rPr>
              <a:t> animal. What do you love about it?</a:t>
            </a:r>
          </a:p>
        </p:txBody>
      </p:sp>
      <p:sp>
        <p:nvSpPr>
          <p:cNvPr id="17" name="TextBox 17"/>
          <p:cNvSpPr txBox="1"/>
          <p:nvPr/>
        </p:nvSpPr>
        <p:spPr>
          <a:xfrm>
            <a:off x="965974" y="2752957"/>
            <a:ext cx="6959080" cy="1392332"/>
          </a:xfrm>
          <a:prstGeom prst="rect">
            <a:avLst/>
          </a:prstGeom>
        </p:spPr>
        <p:txBody>
          <a:bodyPr lIns="0" tIns="0" rIns="0" bIns="0" rtlCol="0" anchor="t">
            <a:spAutoFit/>
          </a:bodyPr>
          <a:lstStyle/>
          <a:p>
            <a:pPr algn="l">
              <a:lnSpc>
                <a:spcPts val="11457"/>
              </a:lnSpc>
              <a:spcBef>
                <a:spcPct val="0"/>
              </a:spcBef>
            </a:pPr>
            <a:r>
              <a:rPr lang="en-US" sz="8183" dirty="0">
                <a:solidFill>
                  <a:srgbClr val="3065CF"/>
                </a:solidFill>
                <a:latin typeface="Arial" panose="020B0604020202020204" pitchFamily="34" charset="0"/>
                <a:ea typeface="Ruddy"/>
                <a:cs typeface="Arial" panose="020B0604020202020204" pitchFamily="34" charset="0"/>
                <a:sym typeface="Ruddy"/>
              </a:rPr>
              <a:t>Pre-video</a:t>
            </a:r>
          </a:p>
        </p:txBody>
      </p:sp>
      <p:sp>
        <p:nvSpPr>
          <p:cNvPr id="18" name="TextBox 18"/>
          <p:cNvSpPr txBox="1"/>
          <p:nvPr/>
        </p:nvSpPr>
        <p:spPr>
          <a:xfrm>
            <a:off x="965974" y="3699064"/>
            <a:ext cx="6279550" cy="1288110"/>
          </a:xfrm>
          <a:prstGeom prst="rect">
            <a:avLst/>
          </a:prstGeom>
        </p:spPr>
        <p:txBody>
          <a:bodyPr lIns="0" tIns="0" rIns="0" bIns="0" rtlCol="0" anchor="t">
            <a:spAutoFit/>
          </a:bodyPr>
          <a:lstStyle/>
          <a:p>
            <a:pPr algn="l">
              <a:lnSpc>
                <a:spcPts val="11037"/>
              </a:lnSpc>
              <a:spcBef>
                <a:spcPct val="0"/>
              </a:spcBef>
            </a:pPr>
            <a:r>
              <a:rPr lang="en-US" sz="7883" dirty="0">
                <a:solidFill>
                  <a:srgbClr val="E0435D"/>
                </a:solidFill>
                <a:latin typeface="Arial" panose="020B0604020202020204" pitchFamily="34" charset="0"/>
                <a:ea typeface="Ruddy"/>
                <a:cs typeface="Arial" panose="020B0604020202020204" pitchFamily="34" charset="0"/>
                <a:sym typeface="Ruddy"/>
              </a:rPr>
              <a:t>Questions</a:t>
            </a:r>
          </a:p>
        </p:txBody>
      </p:sp>
      <p:sp>
        <p:nvSpPr>
          <p:cNvPr id="19" name="TextBox 19"/>
          <p:cNvSpPr txBox="1"/>
          <p:nvPr/>
        </p:nvSpPr>
        <p:spPr>
          <a:xfrm>
            <a:off x="1028700" y="5346634"/>
            <a:ext cx="4378620" cy="1555234"/>
          </a:xfrm>
          <a:prstGeom prst="rect">
            <a:avLst/>
          </a:prstGeom>
        </p:spPr>
        <p:txBody>
          <a:bodyPr lIns="0" tIns="0" rIns="0" bIns="0" rtlCol="0" anchor="t">
            <a:spAutoFit/>
          </a:bodyPr>
          <a:lstStyle/>
          <a:p>
            <a:pPr algn="l">
              <a:lnSpc>
                <a:spcPts val="3091"/>
              </a:lnSpc>
            </a:pPr>
            <a:r>
              <a:rPr lang="en-US" sz="2207" dirty="0">
                <a:solidFill>
                  <a:srgbClr val="545454"/>
                </a:solidFill>
                <a:latin typeface="Arial" panose="020B0604020202020204" pitchFamily="34" charset="0"/>
                <a:ea typeface="Filson Pro Regular"/>
                <a:cs typeface="Arial" panose="020B0604020202020204" pitchFamily="34" charset="0"/>
                <a:sym typeface="Filson Pro"/>
              </a:rPr>
              <a:t>Three questions to think and/or talk about before you watch the video.</a:t>
            </a:r>
          </a:p>
          <a:p>
            <a:pPr algn="l">
              <a:lnSpc>
                <a:spcPts val="3091"/>
              </a:lnSpc>
            </a:pPr>
            <a:endParaRPr lang="en-US" sz="2207" dirty="0">
              <a:solidFill>
                <a:srgbClr val="545454"/>
              </a:solidFill>
              <a:latin typeface="Arial" panose="020B0604020202020204" pitchFamily="34" charset="0"/>
              <a:ea typeface="Filson Pro Regular"/>
              <a:cs typeface="Arial" panose="020B0604020202020204" pitchFamily="34" charset="0"/>
              <a:sym typeface="Filson Pro"/>
            </a:endParaRPr>
          </a:p>
          <a:p>
            <a:pPr algn="l">
              <a:lnSpc>
                <a:spcPts val="3091"/>
              </a:lnSpc>
              <a:spcBef>
                <a:spcPct val="0"/>
              </a:spcBef>
            </a:pPr>
            <a:r>
              <a:rPr lang="en-US" sz="2207" dirty="0">
                <a:solidFill>
                  <a:srgbClr val="545454"/>
                </a:solidFill>
                <a:latin typeface="Arial" panose="020B0604020202020204" pitchFamily="34" charset="0"/>
                <a:ea typeface="Filson Pro Regular"/>
                <a:cs typeface="Arial" panose="020B0604020202020204" pitchFamily="34" charset="0"/>
                <a:sym typeface="Filson Pro"/>
              </a:rPr>
              <a:t>Click next to see each question.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EF4FF"/>
        </a:solidFill>
        <a:effectLst/>
      </p:bgPr>
    </p:bg>
    <p:spTree>
      <p:nvGrpSpPr>
        <p:cNvPr id="1" name=""/>
        <p:cNvGrpSpPr/>
        <p:nvPr/>
      </p:nvGrpSpPr>
      <p:grpSpPr>
        <a:xfrm>
          <a:off x="0" y="0"/>
          <a:ext cx="0" cy="0"/>
          <a:chOff x="0" y="0"/>
          <a:chExt cx="0" cy="0"/>
        </a:xfrm>
      </p:grpSpPr>
      <p:grpSp>
        <p:nvGrpSpPr>
          <p:cNvPr id="2" name="Group 2"/>
          <p:cNvGrpSpPr/>
          <p:nvPr/>
        </p:nvGrpSpPr>
        <p:grpSpPr>
          <a:xfrm>
            <a:off x="6101061" y="-2713231"/>
            <a:ext cx="16259184" cy="1625918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 name="TextBox 4"/>
            <p:cNvSpPr txBox="1"/>
            <p:nvPr/>
          </p:nvSpPr>
          <p:spPr>
            <a:xfrm>
              <a:off x="76200" y="9525"/>
              <a:ext cx="660400" cy="727075"/>
            </a:xfrm>
            <a:prstGeom prst="rect">
              <a:avLst/>
            </a:prstGeom>
          </p:spPr>
          <p:txBody>
            <a:bodyPr lIns="50800" tIns="50800" rIns="50800" bIns="50800" rtlCol="0" anchor="ctr"/>
            <a:lstStyle/>
            <a:p>
              <a:pPr algn="ctr">
                <a:lnSpc>
                  <a:spcPts val="3154"/>
                </a:lnSpc>
              </a:pPr>
              <a:endParaRPr/>
            </a:p>
          </p:txBody>
        </p:sp>
      </p:grpSp>
      <p:grpSp>
        <p:nvGrpSpPr>
          <p:cNvPr id="5" name="Group 5"/>
          <p:cNvGrpSpPr/>
          <p:nvPr/>
        </p:nvGrpSpPr>
        <p:grpSpPr>
          <a:xfrm>
            <a:off x="6101061" y="-2180061"/>
            <a:ext cx="16259184" cy="16259184"/>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9525"/>
              <a:ext cx="660400" cy="727075"/>
            </a:xfrm>
            <a:prstGeom prst="rect">
              <a:avLst/>
            </a:prstGeom>
          </p:spPr>
          <p:txBody>
            <a:bodyPr lIns="50800" tIns="50800" rIns="50800" bIns="50800" rtlCol="0" anchor="ctr"/>
            <a:lstStyle/>
            <a:p>
              <a:pPr algn="ctr">
                <a:lnSpc>
                  <a:spcPts val="3154"/>
                </a:lnSpc>
              </a:pPr>
              <a:endParaRPr/>
            </a:p>
          </p:txBody>
        </p:sp>
      </p:grpSp>
      <p:grpSp>
        <p:nvGrpSpPr>
          <p:cNvPr id="8" name="Group 8"/>
          <p:cNvGrpSpPr/>
          <p:nvPr/>
        </p:nvGrpSpPr>
        <p:grpSpPr>
          <a:xfrm>
            <a:off x="6101061" y="-1469878"/>
            <a:ext cx="16259184" cy="1625918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0" name="TextBox 10"/>
            <p:cNvSpPr txBox="1"/>
            <p:nvPr/>
          </p:nvSpPr>
          <p:spPr>
            <a:xfrm>
              <a:off x="76200" y="9525"/>
              <a:ext cx="660400" cy="727075"/>
            </a:xfrm>
            <a:prstGeom prst="rect">
              <a:avLst/>
            </a:prstGeom>
          </p:spPr>
          <p:txBody>
            <a:bodyPr lIns="50800" tIns="50800" rIns="50800" bIns="50800" rtlCol="0" anchor="ctr"/>
            <a:lstStyle/>
            <a:p>
              <a:pPr algn="ctr">
                <a:lnSpc>
                  <a:spcPts val="3154"/>
                </a:lnSpc>
              </a:pPr>
              <a:endParaRPr/>
            </a:p>
          </p:txBody>
        </p:sp>
      </p:grpSp>
      <p:grpSp>
        <p:nvGrpSpPr>
          <p:cNvPr id="11" name="Group 11"/>
          <p:cNvGrpSpPr/>
          <p:nvPr/>
        </p:nvGrpSpPr>
        <p:grpSpPr>
          <a:xfrm>
            <a:off x="6101061" y="-1720781"/>
            <a:ext cx="16259184" cy="16259184"/>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3" name="TextBox 13"/>
            <p:cNvSpPr txBox="1"/>
            <p:nvPr/>
          </p:nvSpPr>
          <p:spPr>
            <a:xfrm>
              <a:off x="76200" y="9525"/>
              <a:ext cx="660400" cy="727075"/>
            </a:xfrm>
            <a:prstGeom prst="rect">
              <a:avLst/>
            </a:prstGeom>
          </p:spPr>
          <p:txBody>
            <a:bodyPr lIns="50800" tIns="50800" rIns="50800" bIns="50800" rtlCol="0" anchor="ctr"/>
            <a:lstStyle/>
            <a:p>
              <a:pPr algn="ctr">
                <a:lnSpc>
                  <a:spcPts val="3154"/>
                </a:lnSpc>
              </a:pPr>
              <a:endParaRPr/>
            </a:p>
          </p:txBody>
        </p:sp>
      </p:grpSp>
      <p:sp>
        <p:nvSpPr>
          <p:cNvPr id="14" name="Freeform 14"/>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15" name="Group 15"/>
          <p:cNvGrpSpPr>
            <a:grpSpLocks noChangeAspect="1"/>
          </p:cNvGrpSpPr>
          <p:nvPr/>
        </p:nvGrpSpPr>
        <p:grpSpPr>
          <a:xfrm>
            <a:off x="8527196" y="2529940"/>
            <a:ext cx="7505224" cy="5246370"/>
            <a:chOff x="0" y="0"/>
            <a:chExt cx="13081000" cy="9144000"/>
          </a:xfrm>
        </p:grpSpPr>
        <p:sp>
          <p:nvSpPr>
            <p:cNvPr id="16" name="Freeform 16">
              <a:hlinkClick r:id="rId3" tooltip="https://www.youtube.com/watch?v=j-36H6G_wDg&amp;t=1s"/>
            </p:cNvPr>
            <p:cNvSpPr/>
            <p:nvPr/>
          </p:nvSpPr>
          <p:spPr>
            <a:xfrm>
              <a:off x="360680" y="1096010"/>
              <a:ext cx="12444730" cy="6785610"/>
            </a:xfrm>
            <a:custGeom>
              <a:avLst/>
              <a:gdLst/>
              <a:ahLst/>
              <a:cxnLst/>
              <a:rect l="l" t="t" r="r" b="b"/>
              <a:pathLst>
                <a:path w="12444730" h="6785610">
                  <a:moveTo>
                    <a:pt x="0" y="0"/>
                  </a:moveTo>
                  <a:lnTo>
                    <a:pt x="12444730" y="0"/>
                  </a:lnTo>
                  <a:lnTo>
                    <a:pt x="12444730" y="6785610"/>
                  </a:lnTo>
                  <a:lnTo>
                    <a:pt x="0" y="678561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7" name="Freeform 17">
              <a:hlinkClick r:id="rId3" tooltip="https://www.youtube.com/watch?v=j-36H6G_wDg&amp;t=1s"/>
            </p:cNvPr>
            <p:cNvSpPr/>
            <p:nvPr/>
          </p:nvSpPr>
          <p:spPr>
            <a:xfrm>
              <a:off x="0" y="0"/>
              <a:ext cx="13081000" cy="9144000"/>
            </a:xfrm>
            <a:custGeom>
              <a:avLst/>
              <a:gdLst/>
              <a:ahLst/>
              <a:cxnLst/>
              <a:rect l="l" t="t" r="r" b="b"/>
              <a:pathLst>
                <a:path w="13081000" h="9144000">
                  <a:moveTo>
                    <a:pt x="0" y="0"/>
                  </a:moveTo>
                  <a:lnTo>
                    <a:pt x="13081000" y="0"/>
                  </a:lnTo>
                  <a:lnTo>
                    <a:pt x="13081000" y="9144000"/>
                  </a:lnTo>
                  <a:lnTo>
                    <a:pt x="0" y="9144000"/>
                  </a:lnTo>
                  <a:close/>
                </a:path>
              </a:pathLst>
            </a:custGeom>
          </p:spPr>
          <p:txBody>
            <a:bodyPr/>
            <a:lstStyle/>
            <a:p>
              <a:endParaRPr lang="en-US"/>
            </a:p>
          </p:txBody>
        </p:sp>
      </p:grpSp>
      <p:sp>
        <p:nvSpPr>
          <p:cNvPr id="18" name="Freeform 18"/>
          <p:cNvSpPr/>
          <p:nvPr/>
        </p:nvSpPr>
        <p:spPr>
          <a:xfrm>
            <a:off x="15104691" y="7913048"/>
            <a:ext cx="514983" cy="350832"/>
          </a:xfrm>
          <a:custGeom>
            <a:avLst/>
            <a:gdLst/>
            <a:ahLst/>
            <a:cxnLst/>
            <a:rect l="l" t="t" r="r" b="b"/>
            <a:pathLst>
              <a:path w="514983" h="350832">
                <a:moveTo>
                  <a:pt x="0" y="0"/>
                </a:moveTo>
                <a:lnTo>
                  <a:pt x="514983" y="0"/>
                </a:lnTo>
                <a:lnTo>
                  <a:pt x="514983" y="350832"/>
                </a:lnTo>
                <a:lnTo>
                  <a:pt x="0" y="350832"/>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9" name="TextBox 19"/>
          <p:cNvSpPr txBox="1"/>
          <p:nvPr/>
        </p:nvSpPr>
        <p:spPr>
          <a:xfrm>
            <a:off x="965974" y="2752957"/>
            <a:ext cx="6959080" cy="1392332"/>
          </a:xfrm>
          <a:prstGeom prst="rect">
            <a:avLst/>
          </a:prstGeom>
        </p:spPr>
        <p:txBody>
          <a:bodyPr lIns="0" tIns="0" rIns="0" bIns="0" rtlCol="0" anchor="t">
            <a:spAutoFit/>
          </a:bodyPr>
          <a:lstStyle/>
          <a:p>
            <a:pPr algn="l">
              <a:lnSpc>
                <a:spcPts val="11457"/>
              </a:lnSpc>
              <a:spcBef>
                <a:spcPct val="0"/>
              </a:spcBef>
            </a:pPr>
            <a:r>
              <a:rPr lang="en-US" sz="8183" dirty="0">
                <a:solidFill>
                  <a:srgbClr val="3065CF"/>
                </a:solidFill>
                <a:latin typeface="Arial" panose="020B0604020202020204" pitchFamily="34" charset="0"/>
                <a:ea typeface="Ruddy"/>
                <a:cs typeface="Arial" panose="020B0604020202020204" pitchFamily="34" charset="0"/>
                <a:sym typeface="Ruddy"/>
              </a:rPr>
              <a:t>Watch</a:t>
            </a:r>
          </a:p>
        </p:txBody>
      </p:sp>
      <p:sp>
        <p:nvSpPr>
          <p:cNvPr id="20" name="TextBox 20"/>
          <p:cNvSpPr txBox="1"/>
          <p:nvPr/>
        </p:nvSpPr>
        <p:spPr>
          <a:xfrm>
            <a:off x="965974" y="3699064"/>
            <a:ext cx="6279550" cy="1288110"/>
          </a:xfrm>
          <a:prstGeom prst="rect">
            <a:avLst/>
          </a:prstGeom>
        </p:spPr>
        <p:txBody>
          <a:bodyPr lIns="0" tIns="0" rIns="0" bIns="0" rtlCol="0" anchor="t">
            <a:spAutoFit/>
          </a:bodyPr>
          <a:lstStyle/>
          <a:p>
            <a:pPr algn="l">
              <a:lnSpc>
                <a:spcPts val="11037"/>
              </a:lnSpc>
              <a:spcBef>
                <a:spcPct val="0"/>
              </a:spcBef>
            </a:pPr>
            <a:r>
              <a:rPr lang="en-US" sz="7883" dirty="0">
                <a:solidFill>
                  <a:srgbClr val="E0435D"/>
                </a:solidFill>
                <a:latin typeface="Arial" panose="020B0604020202020204" pitchFamily="34" charset="0"/>
                <a:ea typeface="Ruddy"/>
                <a:cs typeface="Arial" panose="020B0604020202020204" pitchFamily="34" charset="0"/>
                <a:sym typeface="Ruddy"/>
              </a:rPr>
              <a:t>the Video</a:t>
            </a:r>
          </a:p>
        </p:txBody>
      </p:sp>
      <p:sp>
        <p:nvSpPr>
          <p:cNvPr id="21" name="TextBox 21"/>
          <p:cNvSpPr txBox="1"/>
          <p:nvPr/>
        </p:nvSpPr>
        <p:spPr>
          <a:xfrm>
            <a:off x="9300693" y="1589082"/>
            <a:ext cx="6279550" cy="692150"/>
          </a:xfrm>
          <a:prstGeom prst="rect">
            <a:avLst/>
          </a:prstGeom>
        </p:spPr>
        <p:txBody>
          <a:bodyPr lIns="0" tIns="0" rIns="0" bIns="0" rtlCol="0" anchor="t">
            <a:spAutoFit/>
          </a:bodyPr>
          <a:lstStyle/>
          <a:p>
            <a:pPr algn="ctr">
              <a:lnSpc>
                <a:spcPts val="2799"/>
              </a:lnSpc>
            </a:pPr>
            <a:r>
              <a:rPr lang="en-US" sz="1999" b="1" dirty="0">
                <a:solidFill>
                  <a:srgbClr val="3065CF"/>
                </a:solidFill>
                <a:latin typeface="Arial" panose="020B0604020202020204" pitchFamily="34" charset="0"/>
                <a:ea typeface="Ruddy Bold"/>
                <a:cs typeface="Arial" panose="020B0604020202020204" pitchFamily="34" charset="0"/>
                <a:sym typeface="Ruddy Bold"/>
              </a:rPr>
              <a:t>Animal Facts and Superpowers for Kids </a:t>
            </a:r>
          </a:p>
          <a:p>
            <a:pPr algn="ctr">
              <a:lnSpc>
                <a:spcPts val="2799"/>
              </a:lnSpc>
              <a:spcBef>
                <a:spcPct val="0"/>
              </a:spcBef>
            </a:pPr>
            <a:r>
              <a:rPr lang="en-US" sz="1999" b="1" dirty="0">
                <a:solidFill>
                  <a:srgbClr val="3065CF"/>
                </a:solidFill>
                <a:latin typeface="Arial" panose="020B0604020202020204" pitchFamily="34" charset="0"/>
                <a:ea typeface="Ruddy Bold"/>
                <a:cs typeface="Arial" panose="020B0604020202020204" pitchFamily="34" charset="0"/>
                <a:sym typeface="Ruddy Bold"/>
              </a:rPr>
              <a:t>With </a:t>
            </a:r>
            <a:r>
              <a:rPr lang="en-US" sz="1999" b="1" dirty="0" err="1">
                <a:solidFill>
                  <a:srgbClr val="3065CF"/>
                </a:solidFill>
                <a:latin typeface="Arial" panose="020B0604020202020204" pitchFamily="34" charset="0"/>
                <a:ea typeface="Ruddy Bold"/>
                <a:cs typeface="Arial" panose="020B0604020202020204" pitchFamily="34" charset="0"/>
                <a:sym typeface="Ruddy Bold"/>
              </a:rPr>
              <a:t>Aneeshwar</a:t>
            </a:r>
            <a:r>
              <a:rPr lang="en-US" sz="1999" b="1" dirty="0">
                <a:solidFill>
                  <a:srgbClr val="3065CF"/>
                </a:solidFill>
                <a:latin typeface="Arial" panose="020B0604020202020204" pitchFamily="34" charset="0"/>
                <a:ea typeface="Ruddy Bold"/>
                <a:cs typeface="Arial" panose="020B0604020202020204" pitchFamily="34" charset="0"/>
                <a:sym typeface="Ruddy Bold"/>
              </a:rPr>
              <a:t> </a:t>
            </a:r>
            <a:r>
              <a:rPr lang="en-US" sz="1999" b="1" dirty="0" err="1">
                <a:solidFill>
                  <a:srgbClr val="3065CF"/>
                </a:solidFill>
                <a:latin typeface="Arial" panose="020B0604020202020204" pitchFamily="34" charset="0"/>
                <a:ea typeface="Ruddy Bold"/>
                <a:cs typeface="Arial" panose="020B0604020202020204" pitchFamily="34" charset="0"/>
                <a:sym typeface="Ruddy Bold"/>
              </a:rPr>
              <a:t>Kunchala</a:t>
            </a:r>
            <a:endParaRPr lang="en-US" sz="1999" b="1" dirty="0">
              <a:solidFill>
                <a:srgbClr val="3065CF"/>
              </a:solidFill>
              <a:latin typeface="Arial" panose="020B0604020202020204" pitchFamily="34" charset="0"/>
              <a:ea typeface="Ruddy Bold"/>
              <a:cs typeface="Arial" panose="020B0604020202020204" pitchFamily="34" charset="0"/>
              <a:sym typeface="Ruddy Bold"/>
            </a:endParaRPr>
          </a:p>
        </p:txBody>
      </p:sp>
      <p:sp>
        <p:nvSpPr>
          <p:cNvPr id="22" name="TextBox 22"/>
          <p:cNvSpPr txBox="1"/>
          <p:nvPr/>
        </p:nvSpPr>
        <p:spPr>
          <a:xfrm>
            <a:off x="1028700" y="5365684"/>
            <a:ext cx="4378620" cy="2332818"/>
          </a:xfrm>
          <a:prstGeom prst="rect">
            <a:avLst/>
          </a:prstGeom>
        </p:spPr>
        <p:txBody>
          <a:bodyPr lIns="0" tIns="0" rIns="0" bIns="0" rtlCol="0" anchor="t">
            <a:spAutoFit/>
          </a:bodyPr>
          <a:lstStyle/>
          <a:p>
            <a:pPr algn="l">
              <a:lnSpc>
                <a:spcPts val="2251"/>
              </a:lnSpc>
              <a:spcBef>
                <a:spcPct val="0"/>
              </a:spcBef>
            </a:pPr>
            <a:r>
              <a:rPr lang="en-US" sz="1607" dirty="0">
                <a:solidFill>
                  <a:srgbClr val="545454"/>
                </a:solidFill>
                <a:latin typeface="Arial" panose="020B0604020202020204" pitchFamily="34" charset="0"/>
                <a:ea typeface="Filson Pro Regular"/>
                <a:cs typeface="Arial" panose="020B0604020202020204" pitchFamily="34" charset="0"/>
                <a:sym typeface="Filson Pro"/>
              </a:rPr>
              <a:t>Joined by special guest </a:t>
            </a:r>
            <a:r>
              <a:rPr lang="en-US" sz="1607" dirty="0" err="1">
                <a:solidFill>
                  <a:srgbClr val="545454"/>
                </a:solidFill>
                <a:latin typeface="Arial" panose="020B0604020202020204" pitchFamily="34" charset="0"/>
                <a:ea typeface="Filson Pro Regular"/>
                <a:cs typeface="Arial" panose="020B0604020202020204" pitchFamily="34" charset="0"/>
                <a:sym typeface="Filson Pro"/>
              </a:rPr>
              <a:t>Aneeshwar</a:t>
            </a:r>
            <a:r>
              <a:rPr lang="en-US" sz="1607" dirty="0">
                <a:solidFill>
                  <a:srgbClr val="545454"/>
                </a:solidFill>
                <a:latin typeface="Arial" panose="020B0604020202020204" pitchFamily="34" charset="0"/>
                <a:ea typeface="Filson Pro Regular"/>
                <a:cs typeface="Arial" panose="020B0604020202020204" pitchFamily="34" charset="0"/>
                <a:sym typeface="Filson Pro"/>
              </a:rPr>
              <a:t> </a:t>
            </a:r>
            <a:r>
              <a:rPr lang="en-US" sz="1607" dirty="0" err="1">
                <a:solidFill>
                  <a:srgbClr val="545454"/>
                </a:solidFill>
                <a:latin typeface="Arial" panose="020B0604020202020204" pitchFamily="34" charset="0"/>
                <a:ea typeface="Filson Pro Regular"/>
                <a:cs typeface="Arial" panose="020B0604020202020204" pitchFamily="34" charset="0"/>
                <a:sym typeface="Filson Pro"/>
              </a:rPr>
              <a:t>Kunchala</a:t>
            </a:r>
            <a:r>
              <a:rPr lang="en-US" sz="1607" dirty="0">
                <a:solidFill>
                  <a:srgbClr val="545454"/>
                </a:solidFill>
                <a:latin typeface="Arial" panose="020B0604020202020204" pitchFamily="34" charset="0"/>
                <a:ea typeface="Filson Pro Regular"/>
                <a:cs typeface="Arial" panose="020B0604020202020204" pitchFamily="34" charset="0"/>
                <a:sym typeface="Filson Pro"/>
              </a:rPr>
              <a:t>, a passionate wildlife conservationist, Future Chicken and Frittata discover the incredible superpowers of various animals and how we can all be heroes by observing, connecting, and protecting wildlife. </a:t>
            </a:r>
            <a:r>
              <a:rPr lang="en-US" sz="1607" dirty="0" err="1">
                <a:solidFill>
                  <a:srgbClr val="545454"/>
                </a:solidFill>
                <a:latin typeface="Arial" panose="020B0604020202020204" pitchFamily="34" charset="0"/>
                <a:ea typeface="Filson Pro Regular"/>
                <a:cs typeface="Arial" panose="020B0604020202020204" pitchFamily="34" charset="0"/>
                <a:sym typeface="Filson Pro"/>
              </a:rPr>
              <a:t>Aneeshwar</a:t>
            </a:r>
            <a:r>
              <a:rPr lang="en-US" sz="1607" dirty="0">
                <a:solidFill>
                  <a:srgbClr val="545454"/>
                </a:solidFill>
                <a:latin typeface="Arial" panose="020B0604020202020204" pitchFamily="34" charset="0"/>
                <a:ea typeface="Filson Pro Regular"/>
                <a:cs typeface="Arial" panose="020B0604020202020204" pitchFamily="34" charset="0"/>
                <a:sym typeface="Filson Pro"/>
              </a:rPr>
              <a:t> shares his inspiring journey and teaches us that every creature, big or small, has unique strengths.</a:t>
            </a:r>
          </a:p>
        </p:txBody>
      </p:sp>
      <p:sp>
        <p:nvSpPr>
          <p:cNvPr id="23" name="TextBox 23"/>
          <p:cNvSpPr txBox="1"/>
          <p:nvPr/>
        </p:nvSpPr>
        <p:spPr>
          <a:xfrm>
            <a:off x="13716000" y="7918384"/>
            <a:ext cx="1451416" cy="268150"/>
          </a:xfrm>
          <a:prstGeom prst="rect">
            <a:avLst/>
          </a:prstGeom>
        </p:spPr>
        <p:txBody>
          <a:bodyPr lIns="0" tIns="0" rIns="0" bIns="0" rtlCol="0" anchor="t">
            <a:spAutoFit/>
          </a:bodyPr>
          <a:lstStyle/>
          <a:p>
            <a:pPr algn="l">
              <a:lnSpc>
                <a:spcPts val="2251"/>
              </a:lnSpc>
              <a:spcBef>
                <a:spcPct val="0"/>
              </a:spcBef>
            </a:pPr>
            <a:r>
              <a:rPr lang="en-US" sz="1607" dirty="0">
                <a:solidFill>
                  <a:srgbClr val="545454"/>
                </a:solidFill>
                <a:latin typeface="Arial" panose="020B0604020202020204" pitchFamily="34" charset="0"/>
                <a:ea typeface="Poppins"/>
                <a:cs typeface="Arial" panose="020B0604020202020204" pitchFamily="34" charset="0"/>
                <a:sym typeface="Poppins"/>
              </a:rPr>
              <a:t>|    11 minutes</a:t>
            </a:r>
          </a:p>
        </p:txBody>
      </p:sp>
      <p:sp>
        <p:nvSpPr>
          <p:cNvPr id="24" name="TextBox 24"/>
          <p:cNvSpPr txBox="1"/>
          <p:nvPr/>
        </p:nvSpPr>
        <p:spPr>
          <a:xfrm>
            <a:off x="8517671" y="7918384"/>
            <a:ext cx="5824845" cy="268150"/>
          </a:xfrm>
          <a:prstGeom prst="rect">
            <a:avLst/>
          </a:prstGeom>
        </p:spPr>
        <p:txBody>
          <a:bodyPr lIns="0" tIns="0" rIns="0" bIns="0" rtlCol="0" anchor="t">
            <a:spAutoFit/>
          </a:bodyPr>
          <a:lstStyle/>
          <a:p>
            <a:pPr algn="l">
              <a:lnSpc>
                <a:spcPts val="2251"/>
              </a:lnSpc>
              <a:spcBef>
                <a:spcPct val="0"/>
              </a:spcBef>
            </a:pPr>
            <a:r>
              <a:rPr lang="en-US" sz="1607" u="sng" dirty="0">
                <a:solidFill>
                  <a:srgbClr val="545454"/>
                </a:solidFill>
                <a:latin typeface="Arial" panose="020B0604020202020204" pitchFamily="34" charset="0"/>
                <a:ea typeface="Poppins"/>
                <a:cs typeface="Arial" panose="020B0604020202020204" pitchFamily="34" charset="0"/>
                <a:sym typeface="Poppins"/>
                <a:hlinkClick r:id="rId3" tooltip="https://www.youtube.com/watch?v=j-36H6G_wDg&amp;t=1s"/>
              </a:rPr>
              <a:t>https://www.youtube.com/watch?v=j-36H6G_wDg&amp;t=1s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3" name="Group 3"/>
          <p:cNvGrpSpPr/>
          <p:nvPr/>
        </p:nvGrpSpPr>
        <p:grpSpPr>
          <a:xfrm>
            <a:off x="1362075" y="3903625"/>
            <a:ext cx="6907363" cy="1580681"/>
            <a:chOff x="0" y="0"/>
            <a:chExt cx="1819223" cy="416311"/>
          </a:xfrm>
        </p:grpSpPr>
        <p:sp>
          <p:nvSpPr>
            <p:cNvPr id="4" name="Freeform 4"/>
            <p:cNvSpPr/>
            <p:nvPr/>
          </p:nvSpPr>
          <p:spPr>
            <a:xfrm>
              <a:off x="0" y="0"/>
              <a:ext cx="1819223" cy="416311"/>
            </a:xfrm>
            <a:custGeom>
              <a:avLst/>
              <a:gdLst/>
              <a:ahLst/>
              <a:cxnLst/>
              <a:rect l="l" t="t" r="r" b="b"/>
              <a:pathLst>
                <a:path w="1819223" h="416311">
                  <a:moveTo>
                    <a:pt x="57162" y="0"/>
                  </a:moveTo>
                  <a:lnTo>
                    <a:pt x="1762061" y="0"/>
                  </a:lnTo>
                  <a:cubicBezTo>
                    <a:pt x="1793631" y="0"/>
                    <a:pt x="1819223" y="25592"/>
                    <a:pt x="1819223" y="57162"/>
                  </a:cubicBezTo>
                  <a:lnTo>
                    <a:pt x="1819223" y="359149"/>
                  </a:lnTo>
                  <a:cubicBezTo>
                    <a:pt x="1819223" y="390719"/>
                    <a:pt x="1793631" y="416311"/>
                    <a:pt x="1762061" y="416311"/>
                  </a:cubicBezTo>
                  <a:lnTo>
                    <a:pt x="57162" y="416311"/>
                  </a:lnTo>
                  <a:cubicBezTo>
                    <a:pt x="25592" y="416311"/>
                    <a:pt x="0" y="390719"/>
                    <a:pt x="0" y="359149"/>
                  </a:cubicBezTo>
                  <a:lnTo>
                    <a:pt x="0" y="57162"/>
                  </a:lnTo>
                  <a:cubicBezTo>
                    <a:pt x="0" y="25592"/>
                    <a:pt x="25592" y="0"/>
                    <a:pt x="57162" y="0"/>
                  </a:cubicBezTo>
                  <a:close/>
                </a:path>
              </a:pathLst>
            </a:custGeom>
            <a:solidFill>
              <a:srgbClr val="EEF4FF"/>
            </a:solidFill>
            <a:ln w="38100" cap="rnd">
              <a:solidFill>
                <a:srgbClr val="3065CF"/>
              </a:solidFill>
              <a:prstDash val="solid"/>
              <a:round/>
            </a:ln>
          </p:spPr>
          <p:txBody>
            <a:bodyPr/>
            <a:lstStyle/>
            <a:p>
              <a:endParaRPr lang="en-US"/>
            </a:p>
          </p:txBody>
        </p:sp>
        <p:sp>
          <p:nvSpPr>
            <p:cNvPr id="5" name="TextBox 5"/>
            <p:cNvSpPr txBox="1"/>
            <p:nvPr/>
          </p:nvSpPr>
          <p:spPr>
            <a:xfrm>
              <a:off x="0" y="-57150"/>
              <a:ext cx="1819223" cy="473461"/>
            </a:xfrm>
            <a:prstGeom prst="rect">
              <a:avLst/>
            </a:prstGeom>
          </p:spPr>
          <p:txBody>
            <a:bodyPr lIns="50800" tIns="50800" rIns="50800" bIns="50800" rtlCol="0" anchor="ctr"/>
            <a:lstStyle/>
            <a:p>
              <a:pPr algn="ctr">
                <a:lnSpc>
                  <a:spcPts val="3154"/>
                </a:lnSpc>
              </a:pP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What are some ways that </a:t>
              </a:r>
              <a:r>
                <a:rPr lang="en-US" sz="2253" b="1" dirty="0" err="1">
                  <a:solidFill>
                    <a:srgbClr val="3065CF"/>
                  </a:solidFill>
                  <a:latin typeface="Arial" panose="020B0604020202020204" pitchFamily="34" charset="0"/>
                  <a:ea typeface="Filson Pro Bold"/>
                  <a:cs typeface="Arial" panose="020B0604020202020204" pitchFamily="34" charset="0"/>
                  <a:sym typeface="Filson Pro Bold"/>
                </a:rPr>
                <a:t>Aneeshwar</a:t>
              </a: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 </a:t>
              </a:r>
            </a:p>
            <a:p>
              <a:pPr algn="ctr">
                <a:lnSpc>
                  <a:spcPts val="3154"/>
                </a:lnSpc>
              </a:pP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connects with animals and nature?</a:t>
              </a:r>
            </a:p>
          </p:txBody>
        </p:sp>
      </p:grpSp>
      <p:grpSp>
        <p:nvGrpSpPr>
          <p:cNvPr id="6" name="Group 6"/>
          <p:cNvGrpSpPr/>
          <p:nvPr/>
        </p:nvGrpSpPr>
        <p:grpSpPr>
          <a:xfrm>
            <a:off x="9694875" y="3903625"/>
            <a:ext cx="6907363" cy="1580681"/>
            <a:chOff x="0" y="0"/>
            <a:chExt cx="1819223" cy="416311"/>
          </a:xfrm>
        </p:grpSpPr>
        <p:sp>
          <p:nvSpPr>
            <p:cNvPr id="7" name="Freeform 7"/>
            <p:cNvSpPr/>
            <p:nvPr/>
          </p:nvSpPr>
          <p:spPr>
            <a:xfrm>
              <a:off x="0" y="0"/>
              <a:ext cx="1819223" cy="416311"/>
            </a:xfrm>
            <a:custGeom>
              <a:avLst/>
              <a:gdLst/>
              <a:ahLst/>
              <a:cxnLst/>
              <a:rect l="l" t="t" r="r" b="b"/>
              <a:pathLst>
                <a:path w="1819223" h="416311">
                  <a:moveTo>
                    <a:pt x="57162" y="0"/>
                  </a:moveTo>
                  <a:lnTo>
                    <a:pt x="1762061" y="0"/>
                  </a:lnTo>
                  <a:cubicBezTo>
                    <a:pt x="1793631" y="0"/>
                    <a:pt x="1819223" y="25592"/>
                    <a:pt x="1819223" y="57162"/>
                  </a:cubicBezTo>
                  <a:lnTo>
                    <a:pt x="1819223" y="359149"/>
                  </a:lnTo>
                  <a:cubicBezTo>
                    <a:pt x="1819223" y="390719"/>
                    <a:pt x="1793631" y="416311"/>
                    <a:pt x="1762061" y="416311"/>
                  </a:cubicBezTo>
                  <a:lnTo>
                    <a:pt x="57162" y="416311"/>
                  </a:lnTo>
                  <a:cubicBezTo>
                    <a:pt x="25592" y="416311"/>
                    <a:pt x="0" y="390719"/>
                    <a:pt x="0" y="359149"/>
                  </a:cubicBezTo>
                  <a:lnTo>
                    <a:pt x="0" y="57162"/>
                  </a:lnTo>
                  <a:cubicBezTo>
                    <a:pt x="0" y="25592"/>
                    <a:pt x="25592" y="0"/>
                    <a:pt x="57162" y="0"/>
                  </a:cubicBezTo>
                  <a:close/>
                </a:path>
              </a:pathLst>
            </a:custGeom>
            <a:solidFill>
              <a:srgbClr val="FDF0E5"/>
            </a:solidFill>
            <a:ln w="38100" cap="rnd">
              <a:solidFill>
                <a:srgbClr val="3065CF"/>
              </a:solidFill>
              <a:prstDash val="solid"/>
              <a:round/>
            </a:ln>
          </p:spPr>
          <p:txBody>
            <a:bodyPr/>
            <a:lstStyle/>
            <a:p>
              <a:endParaRPr lang="en-US"/>
            </a:p>
          </p:txBody>
        </p:sp>
        <p:sp>
          <p:nvSpPr>
            <p:cNvPr id="8" name="TextBox 8"/>
            <p:cNvSpPr txBox="1"/>
            <p:nvPr/>
          </p:nvSpPr>
          <p:spPr>
            <a:xfrm>
              <a:off x="0" y="-57150"/>
              <a:ext cx="1819223" cy="473461"/>
            </a:xfrm>
            <a:prstGeom prst="rect">
              <a:avLst/>
            </a:prstGeom>
          </p:spPr>
          <p:txBody>
            <a:bodyPr lIns="50800" tIns="50800" rIns="50800" bIns="50800" rtlCol="0" anchor="ctr"/>
            <a:lstStyle/>
            <a:p>
              <a:pPr algn="ctr">
                <a:lnSpc>
                  <a:spcPts val="3154"/>
                </a:lnSpc>
              </a:pP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What are some ways that </a:t>
              </a:r>
              <a:r>
                <a:rPr lang="en-US" sz="2253" b="1" dirty="0" err="1">
                  <a:solidFill>
                    <a:srgbClr val="3065CF"/>
                  </a:solidFill>
                  <a:latin typeface="Arial" panose="020B0604020202020204" pitchFamily="34" charset="0"/>
                  <a:ea typeface="Filson Pro Bold"/>
                  <a:cs typeface="Arial" panose="020B0604020202020204" pitchFamily="34" charset="0"/>
                  <a:sym typeface="Filson Pro Bold"/>
                </a:rPr>
                <a:t>Aneeshwar</a:t>
              </a: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 </a:t>
              </a:r>
            </a:p>
            <a:p>
              <a:pPr algn="ctr">
                <a:lnSpc>
                  <a:spcPts val="3154"/>
                </a:lnSpc>
              </a:pP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protects animals and nature?</a:t>
              </a:r>
            </a:p>
          </p:txBody>
        </p:sp>
      </p:grpSp>
      <p:grpSp>
        <p:nvGrpSpPr>
          <p:cNvPr id="9" name="Group 9"/>
          <p:cNvGrpSpPr/>
          <p:nvPr/>
        </p:nvGrpSpPr>
        <p:grpSpPr>
          <a:xfrm>
            <a:off x="1362075" y="5706991"/>
            <a:ext cx="6907363" cy="1580681"/>
            <a:chOff x="0" y="0"/>
            <a:chExt cx="1819223" cy="416311"/>
          </a:xfrm>
        </p:grpSpPr>
        <p:sp>
          <p:nvSpPr>
            <p:cNvPr id="10" name="Freeform 10"/>
            <p:cNvSpPr/>
            <p:nvPr/>
          </p:nvSpPr>
          <p:spPr>
            <a:xfrm>
              <a:off x="0" y="0"/>
              <a:ext cx="1819223" cy="416311"/>
            </a:xfrm>
            <a:custGeom>
              <a:avLst/>
              <a:gdLst/>
              <a:ahLst/>
              <a:cxnLst/>
              <a:rect l="l" t="t" r="r" b="b"/>
              <a:pathLst>
                <a:path w="1819223" h="416311">
                  <a:moveTo>
                    <a:pt x="57162" y="0"/>
                  </a:moveTo>
                  <a:lnTo>
                    <a:pt x="1762061" y="0"/>
                  </a:lnTo>
                  <a:cubicBezTo>
                    <a:pt x="1793631" y="0"/>
                    <a:pt x="1819223" y="25592"/>
                    <a:pt x="1819223" y="57162"/>
                  </a:cubicBezTo>
                  <a:lnTo>
                    <a:pt x="1819223" y="359149"/>
                  </a:lnTo>
                  <a:cubicBezTo>
                    <a:pt x="1819223" y="390719"/>
                    <a:pt x="1793631" y="416311"/>
                    <a:pt x="1762061" y="416311"/>
                  </a:cubicBezTo>
                  <a:lnTo>
                    <a:pt x="57162" y="416311"/>
                  </a:lnTo>
                  <a:cubicBezTo>
                    <a:pt x="25592" y="416311"/>
                    <a:pt x="0" y="390719"/>
                    <a:pt x="0" y="359149"/>
                  </a:cubicBezTo>
                  <a:lnTo>
                    <a:pt x="0" y="57162"/>
                  </a:lnTo>
                  <a:cubicBezTo>
                    <a:pt x="0" y="25592"/>
                    <a:pt x="25592" y="0"/>
                    <a:pt x="57162" y="0"/>
                  </a:cubicBezTo>
                  <a:close/>
                </a:path>
              </a:pathLst>
            </a:custGeom>
            <a:solidFill>
              <a:srgbClr val="EEF4FF"/>
            </a:solidFill>
            <a:ln w="38100" cap="rnd">
              <a:solidFill>
                <a:srgbClr val="3065CF"/>
              </a:solidFill>
              <a:prstDash val="solid"/>
              <a:round/>
            </a:ln>
          </p:spPr>
          <p:txBody>
            <a:bodyPr/>
            <a:lstStyle/>
            <a:p>
              <a:endParaRPr lang="en-US"/>
            </a:p>
          </p:txBody>
        </p:sp>
        <p:sp>
          <p:nvSpPr>
            <p:cNvPr id="11" name="TextBox 11"/>
            <p:cNvSpPr txBox="1"/>
            <p:nvPr/>
          </p:nvSpPr>
          <p:spPr>
            <a:xfrm>
              <a:off x="0" y="-57150"/>
              <a:ext cx="1819223" cy="473461"/>
            </a:xfrm>
            <a:prstGeom prst="rect">
              <a:avLst/>
            </a:prstGeom>
          </p:spPr>
          <p:txBody>
            <a:bodyPr lIns="50800" tIns="50800" rIns="50800" bIns="50800" rtlCol="0" anchor="ctr"/>
            <a:lstStyle/>
            <a:p>
              <a:pPr algn="ctr">
                <a:lnSpc>
                  <a:spcPts val="3154"/>
                </a:lnSpc>
              </a:pP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How does Future Chicken connect with an inchworm in the video?</a:t>
              </a:r>
            </a:p>
          </p:txBody>
        </p:sp>
      </p:grpSp>
      <p:grpSp>
        <p:nvGrpSpPr>
          <p:cNvPr id="12" name="Group 12"/>
          <p:cNvGrpSpPr/>
          <p:nvPr/>
        </p:nvGrpSpPr>
        <p:grpSpPr>
          <a:xfrm>
            <a:off x="9694875" y="5706991"/>
            <a:ext cx="6907363" cy="1580681"/>
            <a:chOff x="0" y="0"/>
            <a:chExt cx="1819223" cy="416311"/>
          </a:xfrm>
        </p:grpSpPr>
        <p:sp>
          <p:nvSpPr>
            <p:cNvPr id="13" name="Freeform 13"/>
            <p:cNvSpPr/>
            <p:nvPr/>
          </p:nvSpPr>
          <p:spPr>
            <a:xfrm>
              <a:off x="0" y="0"/>
              <a:ext cx="1819223" cy="416311"/>
            </a:xfrm>
            <a:custGeom>
              <a:avLst/>
              <a:gdLst/>
              <a:ahLst/>
              <a:cxnLst/>
              <a:rect l="l" t="t" r="r" b="b"/>
              <a:pathLst>
                <a:path w="1819223" h="416311">
                  <a:moveTo>
                    <a:pt x="57162" y="0"/>
                  </a:moveTo>
                  <a:lnTo>
                    <a:pt x="1762061" y="0"/>
                  </a:lnTo>
                  <a:cubicBezTo>
                    <a:pt x="1793631" y="0"/>
                    <a:pt x="1819223" y="25592"/>
                    <a:pt x="1819223" y="57162"/>
                  </a:cubicBezTo>
                  <a:lnTo>
                    <a:pt x="1819223" y="359149"/>
                  </a:lnTo>
                  <a:cubicBezTo>
                    <a:pt x="1819223" y="390719"/>
                    <a:pt x="1793631" y="416311"/>
                    <a:pt x="1762061" y="416311"/>
                  </a:cubicBezTo>
                  <a:lnTo>
                    <a:pt x="57162" y="416311"/>
                  </a:lnTo>
                  <a:cubicBezTo>
                    <a:pt x="25592" y="416311"/>
                    <a:pt x="0" y="390719"/>
                    <a:pt x="0" y="359149"/>
                  </a:cubicBezTo>
                  <a:lnTo>
                    <a:pt x="0" y="57162"/>
                  </a:lnTo>
                  <a:cubicBezTo>
                    <a:pt x="0" y="25592"/>
                    <a:pt x="25592" y="0"/>
                    <a:pt x="57162" y="0"/>
                  </a:cubicBezTo>
                  <a:close/>
                </a:path>
              </a:pathLst>
            </a:custGeom>
            <a:solidFill>
              <a:srgbClr val="FDF0E5"/>
            </a:solidFill>
            <a:ln w="38100" cap="rnd">
              <a:solidFill>
                <a:srgbClr val="3065CF"/>
              </a:solidFill>
              <a:prstDash val="solid"/>
              <a:round/>
            </a:ln>
          </p:spPr>
          <p:txBody>
            <a:bodyPr/>
            <a:lstStyle/>
            <a:p>
              <a:endParaRPr lang="en-US"/>
            </a:p>
          </p:txBody>
        </p:sp>
        <p:sp>
          <p:nvSpPr>
            <p:cNvPr id="14" name="TextBox 14"/>
            <p:cNvSpPr txBox="1"/>
            <p:nvPr/>
          </p:nvSpPr>
          <p:spPr>
            <a:xfrm>
              <a:off x="0" y="-57150"/>
              <a:ext cx="1819223" cy="473461"/>
            </a:xfrm>
            <a:prstGeom prst="rect">
              <a:avLst/>
            </a:prstGeom>
          </p:spPr>
          <p:txBody>
            <a:bodyPr lIns="50800" tIns="50800" rIns="50800" bIns="50800" rtlCol="0" anchor="ctr"/>
            <a:lstStyle/>
            <a:p>
              <a:pPr algn="ctr">
                <a:lnSpc>
                  <a:spcPts val="3154"/>
                </a:lnSpc>
              </a:pP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How does Future Chicken protect </a:t>
              </a:r>
            </a:p>
            <a:p>
              <a:pPr algn="ctr">
                <a:lnSpc>
                  <a:spcPts val="3154"/>
                </a:lnSpc>
              </a:pP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animals and nature?</a:t>
              </a:r>
            </a:p>
          </p:txBody>
        </p:sp>
      </p:grpSp>
      <p:grpSp>
        <p:nvGrpSpPr>
          <p:cNvPr id="15" name="Group 15"/>
          <p:cNvGrpSpPr/>
          <p:nvPr/>
        </p:nvGrpSpPr>
        <p:grpSpPr>
          <a:xfrm>
            <a:off x="1362075" y="7506747"/>
            <a:ext cx="6907363" cy="1580681"/>
            <a:chOff x="0" y="0"/>
            <a:chExt cx="1819223" cy="416311"/>
          </a:xfrm>
        </p:grpSpPr>
        <p:sp>
          <p:nvSpPr>
            <p:cNvPr id="16" name="Freeform 16"/>
            <p:cNvSpPr/>
            <p:nvPr/>
          </p:nvSpPr>
          <p:spPr>
            <a:xfrm>
              <a:off x="0" y="0"/>
              <a:ext cx="1819223" cy="416311"/>
            </a:xfrm>
            <a:custGeom>
              <a:avLst/>
              <a:gdLst/>
              <a:ahLst/>
              <a:cxnLst/>
              <a:rect l="l" t="t" r="r" b="b"/>
              <a:pathLst>
                <a:path w="1819223" h="416311">
                  <a:moveTo>
                    <a:pt x="57162" y="0"/>
                  </a:moveTo>
                  <a:lnTo>
                    <a:pt x="1762061" y="0"/>
                  </a:lnTo>
                  <a:cubicBezTo>
                    <a:pt x="1793631" y="0"/>
                    <a:pt x="1819223" y="25592"/>
                    <a:pt x="1819223" y="57162"/>
                  </a:cubicBezTo>
                  <a:lnTo>
                    <a:pt x="1819223" y="359149"/>
                  </a:lnTo>
                  <a:cubicBezTo>
                    <a:pt x="1819223" y="390719"/>
                    <a:pt x="1793631" y="416311"/>
                    <a:pt x="1762061" y="416311"/>
                  </a:cubicBezTo>
                  <a:lnTo>
                    <a:pt x="57162" y="416311"/>
                  </a:lnTo>
                  <a:cubicBezTo>
                    <a:pt x="25592" y="416311"/>
                    <a:pt x="0" y="390719"/>
                    <a:pt x="0" y="359149"/>
                  </a:cubicBezTo>
                  <a:lnTo>
                    <a:pt x="0" y="57162"/>
                  </a:lnTo>
                  <a:cubicBezTo>
                    <a:pt x="0" y="25592"/>
                    <a:pt x="25592" y="0"/>
                    <a:pt x="57162" y="0"/>
                  </a:cubicBezTo>
                  <a:close/>
                </a:path>
              </a:pathLst>
            </a:custGeom>
            <a:solidFill>
              <a:srgbClr val="EEF4FF"/>
            </a:solidFill>
            <a:ln w="38100" cap="rnd">
              <a:solidFill>
                <a:srgbClr val="3065CF"/>
              </a:solidFill>
              <a:prstDash val="solid"/>
              <a:round/>
            </a:ln>
          </p:spPr>
          <p:txBody>
            <a:bodyPr/>
            <a:lstStyle/>
            <a:p>
              <a:endParaRPr lang="en-US"/>
            </a:p>
          </p:txBody>
        </p:sp>
        <p:sp>
          <p:nvSpPr>
            <p:cNvPr id="17" name="TextBox 17"/>
            <p:cNvSpPr txBox="1"/>
            <p:nvPr/>
          </p:nvSpPr>
          <p:spPr>
            <a:xfrm>
              <a:off x="0" y="-57150"/>
              <a:ext cx="1819223" cy="473461"/>
            </a:xfrm>
            <a:prstGeom prst="rect">
              <a:avLst/>
            </a:prstGeom>
          </p:spPr>
          <p:txBody>
            <a:bodyPr lIns="50800" tIns="50800" rIns="50800" bIns="50800" rtlCol="0" anchor="ctr"/>
            <a:lstStyle/>
            <a:p>
              <a:pPr algn="ctr">
                <a:lnSpc>
                  <a:spcPts val="3154"/>
                </a:lnSpc>
              </a:pP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Talk, write or draw about a time when you </a:t>
              </a:r>
            </a:p>
            <a:p>
              <a:pPr algn="ctr">
                <a:lnSpc>
                  <a:spcPts val="3154"/>
                </a:lnSpc>
              </a:pP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have felt connected with an animal or nature.</a:t>
              </a:r>
            </a:p>
          </p:txBody>
        </p:sp>
      </p:grpSp>
      <p:grpSp>
        <p:nvGrpSpPr>
          <p:cNvPr id="18" name="Group 18"/>
          <p:cNvGrpSpPr/>
          <p:nvPr/>
        </p:nvGrpSpPr>
        <p:grpSpPr>
          <a:xfrm>
            <a:off x="9694875" y="7506747"/>
            <a:ext cx="6907363" cy="1580681"/>
            <a:chOff x="0" y="0"/>
            <a:chExt cx="1819223" cy="416311"/>
          </a:xfrm>
        </p:grpSpPr>
        <p:sp>
          <p:nvSpPr>
            <p:cNvPr id="19" name="Freeform 19"/>
            <p:cNvSpPr/>
            <p:nvPr/>
          </p:nvSpPr>
          <p:spPr>
            <a:xfrm>
              <a:off x="0" y="0"/>
              <a:ext cx="1819223" cy="416311"/>
            </a:xfrm>
            <a:custGeom>
              <a:avLst/>
              <a:gdLst/>
              <a:ahLst/>
              <a:cxnLst/>
              <a:rect l="l" t="t" r="r" b="b"/>
              <a:pathLst>
                <a:path w="1819223" h="416311">
                  <a:moveTo>
                    <a:pt x="57162" y="0"/>
                  </a:moveTo>
                  <a:lnTo>
                    <a:pt x="1762061" y="0"/>
                  </a:lnTo>
                  <a:cubicBezTo>
                    <a:pt x="1793631" y="0"/>
                    <a:pt x="1819223" y="25592"/>
                    <a:pt x="1819223" y="57162"/>
                  </a:cubicBezTo>
                  <a:lnTo>
                    <a:pt x="1819223" y="359149"/>
                  </a:lnTo>
                  <a:cubicBezTo>
                    <a:pt x="1819223" y="390719"/>
                    <a:pt x="1793631" y="416311"/>
                    <a:pt x="1762061" y="416311"/>
                  </a:cubicBezTo>
                  <a:lnTo>
                    <a:pt x="57162" y="416311"/>
                  </a:lnTo>
                  <a:cubicBezTo>
                    <a:pt x="25592" y="416311"/>
                    <a:pt x="0" y="390719"/>
                    <a:pt x="0" y="359149"/>
                  </a:cubicBezTo>
                  <a:lnTo>
                    <a:pt x="0" y="57162"/>
                  </a:lnTo>
                  <a:cubicBezTo>
                    <a:pt x="0" y="25592"/>
                    <a:pt x="25592" y="0"/>
                    <a:pt x="57162" y="0"/>
                  </a:cubicBezTo>
                  <a:close/>
                </a:path>
              </a:pathLst>
            </a:custGeom>
            <a:solidFill>
              <a:srgbClr val="FDF0E5"/>
            </a:solidFill>
            <a:ln w="38100" cap="rnd">
              <a:solidFill>
                <a:srgbClr val="3065CF"/>
              </a:solidFill>
              <a:prstDash val="solid"/>
              <a:round/>
            </a:ln>
          </p:spPr>
          <p:txBody>
            <a:bodyPr/>
            <a:lstStyle/>
            <a:p>
              <a:endParaRPr lang="en-US"/>
            </a:p>
          </p:txBody>
        </p:sp>
        <p:sp>
          <p:nvSpPr>
            <p:cNvPr id="20" name="TextBox 20"/>
            <p:cNvSpPr txBox="1"/>
            <p:nvPr/>
          </p:nvSpPr>
          <p:spPr>
            <a:xfrm>
              <a:off x="0" y="-57150"/>
              <a:ext cx="1819223" cy="473461"/>
            </a:xfrm>
            <a:prstGeom prst="rect">
              <a:avLst/>
            </a:prstGeom>
          </p:spPr>
          <p:txBody>
            <a:bodyPr lIns="50800" tIns="50800" rIns="50800" bIns="50800" rtlCol="0" anchor="ctr"/>
            <a:lstStyle/>
            <a:p>
              <a:pPr algn="ctr">
                <a:lnSpc>
                  <a:spcPts val="3154"/>
                </a:lnSpc>
              </a:pP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What are some ways you have</a:t>
              </a:r>
            </a:p>
            <a:p>
              <a:pPr algn="ctr">
                <a:lnSpc>
                  <a:spcPts val="3154"/>
                </a:lnSpc>
              </a:pPr>
              <a:r>
                <a:rPr lang="en-US" sz="2253" b="1" dirty="0">
                  <a:solidFill>
                    <a:srgbClr val="3065CF"/>
                  </a:solidFill>
                  <a:latin typeface="Arial" panose="020B0604020202020204" pitchFamily="34" charset="0"/>
                  <a:ea typeface="Filson Pro Bold"/>
                  <a:cs typeface="Arial" panose="020B0604020202020204" pitchFamily="34" charset="0"/>
                  <a:sym typeface="Filson Pro Bold"/>
                </a:rPr>
                <a:t>protected animals and nature?</a:t>
              </a:r>
            </a:p>
          </p:txBody>
        </p:sp>
      </p:grpSp>
      <p:grpSp>
        <p:nvGrpSpPr>
          <p:cNvPr id="21" name="Group 21"/>
          <p:cNvGrpSpPr/>
          <p:nvPr/>
        </p:nvGrpSpPr>
        <p:grpSpPr>
          <a:xfrm>
            <a:off x="1934664" y="2443653"/>
            <a:ext cx="4325712" cy="1024959"/>
            <a:chOff x="0" y="0"/>
            <a:chExt cx="5767615" cy="1366612"/>
          </a:xfrm>
        </p:grpSpPr>
        <p:sp>
          <p:nvSpPr>
            <p:cNvPr id="22" name="Freeform 22"/>
            <p:cNvSpPr/>
            <p:nvPr/>
          </p:nvSpPr>
          <p:spPr>
            <a:xfrm>
              <a:off x="0" y="0"/>
              <a:ext cx="1272005" cy="1260442"/>
            </a:xfrm>
            <a:custGeom>
              <a:avLst/>
              <a:gdLst/>
              <a:ahLst/>
              <a:cxnLst/>
              <a:rect l="l" t="t" r="r" b="b"/>
              <a:pathLst>
                <a:path w="1272005" h="1260442">
                  <a:moveTo>
                    <a:pt x="0" y="0"/>
                  </a:moveTo>
                  <a:lnTo>
                    <a:pt x="1272005" y="0"/>
                  </a:lnTo>
                  <a:lnTo>
                    <a:pt x="1272005" y="1260442"/>
                  </a:lnTo>
                  <a:lnTo>
                    <a:pt x="0" y="12604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TextBox 23"/>
            <p:cNvSpPr txBox="1"/>
            <p:nvPr/>
          </p:nvSpPr>
          <p:spPr>
            <a:xfrm>
              <a:off x="1026300" y="211423"/>
              <a:ext cx="4741315" cy="1155189"/>
            </a:xfrm>
            <a:prstGeom prst="rect">
              <a:avLst/>
            </a:prstGeom>
          </p:spPr>
          <p:txBody>
            <a:bodyPr lIns="0" tIns="0" rIns="0" bIns="0" rtlCol="0" anchor="t">
              <a:spAutoFit/>
            </a:bodyPr>
            <a:lstStyle/>
            <a:p>
              <a:pPr algn="ctr">
                <a:lnSpc>
                  <a:spcPts val="7419"/>
                </a:lnSpc>
                <a:spcBef>
                  <a:spcPct val="0"/>
                </a:spcBef>
              </a:pPr>
              <a:r>
                <a:rPr lang="en-US" sz="5299" b="1" dirty="0">
                  <a:ln w="34925">
                    <a:solidFill>
                      <a:srgbClr val="3065CF"/>
                    </a:solidFill>
                  </a:ln>
                  <a:gradFill>
                    <a:gsLst>
                      <a:gs pos="0">
                        <a:srgbClr val="CDFFD8">
                          <a:alpha val="100000"/>
                        </a:srgbClr>
                      </a:gs>
                      <a:gs pos="100000">
                        <a:srgbClr val="94B9FF">
                          <a:alpha val="100000"/>
                        </a:srgbClr>
                      </a:gs>
                    </a:gsLst>
                    <a:lin ang="0"/>
                  </a:gradFill>
                  <a:latin typeface="Arial" panose="020B0604020202020204" pitchFamily="34" charset="0"/>
                  <a:ea typeface="Ruddy Bold"/>
                  <a:cs typeface="Arial" panose="020B0604020202020204" pitchFamily="34" charset="0"/>
                  <a:sym typeface="Ruddy Bold"/>
                </a:rPr>
                <a:t>CONNECT</a:t>
              </a:r>
            </a:p>
          </p:txBody>
        </p:sp>
      </p:grpSp>
      <p:sp>
        <p:nvSpPr>
          <p:cNvPr id="24" name="TextBox 24"/>
          <p:cNvSpPr txBox="1"/>
          <p:nvPr/>
        </p:nvSpPr>
        <p:spPr>
          <a:xfrm>
            <a:off x="4867841" y="904875"/>
            <a:ext cx="4276160" cy="1184275"/>
          </a:xfrm>
          <a:prstGeom prst="rect">
            <a:avLst/>
          </a:prstGeom>
        </p:spPr>
        <p:txBody>
          <a:bodyPr wrap="square" lIns="0" tIns="0" rIns="0" bIns="0" rtlCol="0" anchor="t">
            <a:spAutoFit/>
          </a:bodyPr>
          <a:lstStyle/>
          <a:p>
            <a:pPr algn="just">
              <a:lnSpc>
                <a:spcPts val="9799"/>
              </a:lnSpc>
              <a:spcBef>
                <a:spcPct val="0"/>
              </a:spcBef>
            </a:pPr>
            <a:r>
              <a:rPr lang="en-US" sz="6999" dirty="0">
                <a:solidFill>
                  <a:srgbClr val="3065CF"/>
                </a:solidFill>
                <a:latin typeface="Arial" panose="020B0604020202020204" pitchFamily="34" charset="0"/>
                <a:ea typeface="Ruddy"/>
                <a:cs typeface="Arial" panose="020B0604020202020204" pitchFamily="34" charset="0"/>
                <a:sym typeface="Ruddy"/>
              </a:rPr>
              <a:t>Post-video</a:t>
            </a:r>
          </a:p>
        </p:txBody>
      </p:sp>
      <p:sp>
        <p:nvSpPr>
          <p:cNvPr id="25" name="TextBox 25"/>
          <p:cNvSpPr txBox="1"/>
          <p:nvPr/>
        </p:nvSpPr>
        <p:spPr>
          <a:xfrm>
            <a:off x="9296400" y="904874"/>
            <a:ext cx="6615159" cy="1184275"/>
          </a:xfrm>
          <a:prstGeom prst="rect">
            <a:avLst/>
          </a:prstGeom>
        </p:spPr>
        <p:txBody>
          <a:bodyPr lIns="0" tIns="0" rIns="0" bIns="0" rtlCol="0" anchor="t">
            <a:spAutoFit/>
          </a:bodyPr>
          <a:lstStyle/>
          <a:p>
            <a:pPr algn="just">
              <a:lnSpc>
                <a:spcPts val="9799"/>
              </a:lnSpc>
              <a:spcBef>
                <a:spcPct val="0"/>
              </a:spcBef>
            </a:pPr>
            <a:r>
              <a:rPr lang="en-US" sz="6999" dirty="0">
                <a:solidFill>
                  <a:srgbClr val="E0435D"/>
                </a:solidFill>
                <a:latin typeface="Arial" panose="020B0604020202020204" pitchFamily="34" charset="0"/>
                <a:ea typeface="Ruddy"/>
                <a:cs typeface="Arial" panose="020B0604020202020204" pitchFamily="34" charset="0"/>
                <a:sym typeface="Ruddy"/>
              </a:rPr>
              <a:t>Questions</a:t>
            </a:r>
          </a:p>
        </p:txBody>
      </p:sp>
      <p:sp>
        <p:nvSpPr>
          <p:cNvPr id="26" name="TextBox 26"/>
          <p:cNvSpPr txBox="1"/>
          <p:nvPr/>
        </p:nvSpPr>
        <p:spPr>
          <a:xfrm>
            <a:off x="8380074" y="2709534"/>
            <a:ext cx="1527852" cy="655308"/>
          </a:xfrm>
          <a:prstGeom prst="rect">
            <a:avLst/>
          </a:prstGeom>
        </p:spPr>
        <p:txBody>
          <a:bodyPr lIns="0" tIns="0" rIns="0" bIns="0" rtlCol="0" anchor="t">
            <a:spAutoFit/>
          </a:bodyPr>
          <a:lstStyle/>
          <a:p>
            <a:pPr algn="ctr">
              <a:lnSpc>
                <a:spcPts val="5599"/>
              </a:lnSpc>
              <a:spcBef>
                <a:spcPct val="0"/>
              </a:spcBef>
            </a:pPr>
            <a:r>
              <a:rPr lang="en-US" sz="3999" b="1" dirty="0">
                <a:ln w="38100">
                  <a:solidFill>
                    <a:srgbClr val="3065CF"/>
                  </a:solidFill>
                </a:ln>
                <a:gradFill>
                  <a:gsLst>
                    <a:gs pos="0">
                      <a:srgbClr val="98BFFC">
                        <a:alpha val="100000"/>
                      </a:srgbClr>
                    </a:gs>
                    <a:gs pos="100000">
                      <a:srgbClr val="FFDE59">
                        <a:alpha val="100000"/>
                      </a:srgbClr>
                    </a:gs>
                  </a:gsLst>
                  <a:lin ang="0"/>
                </a:gradFill>
                <a:latin typeface="Arial" panose="020B0604020202020204" pitchFamily="34" charset="0"/>
                <a:ea typeface="Ruddy Bold"/>
                <a:cs typeface="Arial" panose="020B0604020202020204" pitchFamily="34" charset="0"/>
                <a:sym typeface="Ruddy Bold"/>
              </a:rPr>
              <a:t>and...</a:t>
            </a:r>
          </a:p>
        </p:txBody>
      </p:sp>
      <p:grpSp>
        <p:nvGrpSpPr>
          <p:cNvPr id="27" name="Group 27"/>
          <p:cNvGrpSpPr/>
          <p:nvPr/>
        </p:nvGrpSpPr>
        <p:grpSpPr>
          <a:xfrm>
            <a:off x="11124520" y="2602220"/>
            <a:ext cx="4678633" cy="884554"/>
            <a:chOff x="0" y="-5975"/>
            <a:chExt cx="6238177" cy="1179406"/>
          </a:xfrm>
        </p:grpSpPr>
        <p:sp>
          <p:nvSpPr>
            <p:cNvPr id="28" name="Freeform 28"/>
            <p:cNvSpPr/>
            <p:nvPr/>
          </p:nvSpPr>
          <p:spPr>
            <a:xfrm>
              <a:off x="0" y="0"/>
              <a:ext cx="1255007" cy="1173431"/>
            </a:xfrm>
            <a:custGeom>
              <a:avLst/>
              <a:gdLst/>
              <a:ahLst/>
              <a:cxnLst/>
              <a:rect l="l" t="t" r="r" b="b"/>
              <a:pathLst>
                <a:path w="1255007" h="1173431">
                  <a:moveTo>
                    <a:pt x="0" y="0"/>
                  </a:moveTo>
                  <a:lnTo>
                    <a:pt x="1255007" y="0"/>
                  </a:lnTo>
                  <a:lnTo>
                    <a:pt x="1255007" y="1173431"/>
                  </a:lnTo>
                  <a:lnTo>
                    <a:pt x="0" y="117343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9" name="TextBox 29"/>
            <p:cNvSpPr txBox="1"/>
            <p:nvPr/>
          </p:nvSpPr>
          <p:spPr>
            <a:xfrm>
              <a:off x="1496863" y="-5975"/>
              <a:ext cx="4741314" cy="1155275"/>
            </a:xfrm>
            <a:prstGeom prst="rect">
              <a:avLst/>
            </a:prstGeom>
          </p:spPr>
          <p:txBody>
            <a:bodyPr wrap="square" lIns="0" tIns="0" rIns="0" bIns="0" rtlCol="0" anchor="t">
              <a:spAutoFit/>
            </a:bodyPr>
            <a:lstStyle/>
            <a:p>
              <a:pPr algn="l">
                <a:lnSpc>
                  <a:spcPts val="7420"/>
                </a:lnSpc>
                <a:spcBef>
                  <a:spcPct val="0"/>
                </a:spcBef>
              </a:pPr>
              <a:r>
                <a:rPr lang="en-US" sz="5300" b="1" dirty="0">
                  <a:ln w="38100">
                    <a:solidFill>
                      <a:srgbClr val="3065CF"/>
                    </a:solidFill>
                  </a:ln>
                  <a:gradFill>
                    <a:gsLst>
                      <a:gs pos="0">
                        <a:srgbClr val="FFDE59">
                          <a:alpha val="100000"/>
                        </a:srgbClr>
                      </a:gs>
                      <a:gs pos="100000">
                        <a:srgbClr val="FF914D">
                          <a:alpha val="100000"/>
                        </a:srgbClr>
                      </a:gs>
                    </a:gsLst>
                    <a:lin ang="0"/>
                  </a:gradFill>
                  <a:latin typeface="Arial" panose="020B0604020202020204" pitchFamily="34" charset="0"/>
                  <a:ea typeface="Ruddy Bold"/>
                  <a:cs typeface="Arial" panose="020B0604020202020204" pitchFamily="34" charset="0"/>
                  <a:sym typeface="Ruddy Bold"/>
                </a:rPr>
                <a:t>PROTECT</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ssolv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dissolv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dissolv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901870">
            <a:off x="11952860" y="-87985"/>
            <a:ext cx="7601516" cy="4284491"/>
          </a:xfrm>
          <a:custGeom>
            <a:avLst/>
            <a:gdLst/>
            <a:ahLst/>
            <a:cxnLst/>
            <a:rect l="l" t="t" r="r" b="b"/>
            <a:pathLst>
              <a:path w="7601516" h="4284491">
                <a:moveTo>
                  <a:pt x="0" y="0"/>
                </a:moveTo>
                <a:lnTo>
                  <a:pt x="7601516" y="0"/>
                </a:lnTo>
                <a:lnTo>
                  <a:pt x="7601516" y="4284491"/>
                </a:lnTo>
                <a:lnTo>
                  <a:pt x="0" y="42844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9144000" y="4006324"/>
            <a:ext cx="7975779" cy="656837"/>
            <a:chOff x="0" y="0"/>
            <a:chExt cx="3583643" cy="295127"/>
          </a:xfrm>
        </p:grpSpPr>
        <p:sp>
          <p:nvSpPr>
            <p:cNvPr id="4" name="Freeform 4"/>
            <p:cNvSpPr/>
            <p:nvPr/>
          </p:nvSpPr>
          <p:spPr>
            <a:xfrm>
              <a:off x="0" y="0"/>
              <a:ext cx="3583642" cy="295127"/>
            </a:xfrm>
            <a:custGeom>
              <a:avLst/>
              <a:gdLst/>
              <a:ahLst/>
              <a:cxnLst/>
              <a:rect l="l" t="t" r="r" b="b"/>
              <a:pathLst>
                <a:path w="3583642" h="295127">
                  <a:moveTo>
                    <a:pt x="3380442" y="0"/>
                  </a:moveTo>
                  <a:cubicBezTo>
                    <a:pt x="3492667" y="0"/>
                    <a:pt x="3583642" y="66066"/>
                    <a:pt x="3583642" y="147563"/>
                  </a:cubicBezTo>
                  <a:cubicBezTo>
                    <a:pt x="3583642" y="229061"/>
                    <a:pt x="3492667" y="295127"/>
                    <a:pt x="3380442" y="295127"/>
                  </a:cubicBezTo>
                  <a:lnTo>
                    <a:pt x="203200" y="295127"/>
                  </a:lnTo>
                  <a:cubicBezTo>
                    <a:pt x="90976" y="295127"/>
                    <a:pt x="0" y="229061"/>
                    <a:pt x="0" y="147563"/>
                  </a:cubicBezTo>
                  <a:cubicBezTo>
                    <a:pt x="0" y="66066"/>
                    <a:pt x="90976" y="0"/>
                    <a:pt x="203200" y="0"/>
                  </a:cubicBezTo>
                  <a:close/>
                </a:path>
              </a:pathLst>
            </a:custGeom>
            <a:solidFill>
              <a:srgbClr val="3178CA"/>
            </a:solidFill>
          </p:spPr>
          <p:txBody>
            <a:bodyPr/>
            <a:lstStyle/>
            <a:p>
              <a:endParaRPr lang="en-US"/>
            </a:p>
          </p:txBody>
        </p:sp>
        <p:sp>
          <p:nvSpPr>
            <p:cNvPr id="5" name="TextBox 5"/>
            <p:cNvSpPr txBox="1"/>
            <p:nvPr/>
          </p:nvSpPr>
          <p:spPr>
            <a:xfrm>
              <a:off x="0" y="-66675"/>
              <a:ext cx="3583643" cy="361802"/>
            </a:xfrm>
            <a:prstGeom prst="rect">
              <a:avLst/>
            </a:prstGeom>
          </p:spPr>
          <p:txBody>
            <a:bodyPr lIns="50800" tIns="50800" rIns="50800" bIns="50800" rtlCol="0" anchor="ctr"/>
            <a:lstStyle/>
            <a:p>
              <a:pPr algn="ctr">
                <a:lnSpc>
                  <a:spcPts val="3154"/>
                </a:lnSpc>
              </a:pPr>
              <a:endParaRPr/>
            </a:p>
          </p:txBody>
        </p:sp>
      </p:grpSp>
      <p:grpSp>
        <p:nvGrpSpPr>
          <p:cNvPr id="6" name="Group 6"/>
          <p:cNvGrpSpPr/>
          <p:nvPr/>
        </p:nvGrpSpPr>
        <p:grpSpPr>
          <a:xfrm>
            <a:off x="9206726" y="5664540"/>
            <a:ext cx="7975779" cy="659936"/>
            <a:chOff x="0" y="0"/>
            <a:chExt cx="3583643" cy="296520"/>
          </a:xfrm>
        </p:grpSpPr>
        <p:sp>
          <p:nvSpPr>
            <p:cNvPr id="7" name="Freeform 7"/>
            <p:cNvSpPr/>
            <p:nvPr/>
          </p:nvSpPr>
          <p:spPr>
            <a:xfrm>
              <a:off x="0" y="0"/>
              <a:ext cx="3583642" cy="296520"/>
            </a:xfrm>
            <a:custGeom>
              <a:avLst/>
              <a:gdLst/>
              <a:ahLst/>
              <a:cxnLst/>
              <a:rect l="l" t="t" r="r" b="b"/>
              <a:pathLst>
                <a:path w="3583642" h="296520">
                  <a:moveTo>
                    <a:pt x="3380442" y="0"/>
                  </a:moveTo>
                  <a:cubicBezTo>
                    <a:pt x="3492667" y="0"/>
                    <a:pt x="3583642" y="66378"/>
                    <a:pt x="3583642" y="148260"/>
                  </a:cubicBezTo>
                  <a:cubicBezTo>
                    <a:pt x="3583642" y="230141"/>
                    <a:pt x="3492667" y="296520"/>
                    <a:pt x="3380442" y="296520"/>
                  </a:cubicBezTo>
                  <a:lnTo>
                    <a:pt x="203200" y="296520"/>
                  </a:lnTo>
                  <a:cubicBezTo>
                    <a:pt x="90976" y="296520"/>
                    <a:pt x="0" y="230141"/>
                    <a:pt x="0" y="148260"/>
                  </a:cubicBezTo>
                  <a:cubicBezTo>
                    <a:pt x="0" y="66378"/>
                    <a:pt x="90976" y="0"/>
                    <a:pt x="203200" y="0"/>
                  </a:cubicBezTo>
                  <a:close/>
                </a:path>
              </a:pathLst>
            </a:custGeom>
            <a:solidFill>
              <a:srgbClr val="3178CA"/>
            </a:solidFill>
          </p:spPr>
          <p:txBody>
            <a:bodyPr/>
            <a:lstStyle/>
            <a:p>
              <a:endParaRPr lang="en-US"/>
            </a:p>
          </p:txBody>
        </p:sp>
        <p:sp>
          <p:nvSpPr>
            <p:cNvPr id="8" name="TextBox 8"/>
            <p:cNvSpPr txBox="1"/>
            <p:nvPr/>
          </p:nvSpPr>
          <p:spPr>
            <a:xfrm>
              <a:off x="0" y="-66675"/>
              <a:ext cx="3583643" cy="363195"/>
            </a:xfrm>
            <a:prstGeom prst="rect">
              <a:avLst/>
            </a:prstGeom>
          </p:spPr>
          <p:txBody>
            <a:bodyPr lIns="50800" tIns="50800" rIns="50800" bIns="50800" rtlCol="0" anchor="ctr"/>
            <a:lstStyle/>
            <a:p>
              <a:pPr algn="ctr">
                <a:lnSpc>
                  <a:spcPts val="3154"/>
                </a:lnSpc>
              </a:pPr>
              <a:endParaRPr/>
            </a:p>
          </p:txBody>
        </p:sp>
      </p:grpSp>
      <p:grpSp>
        <p:nvGrpSpPr>
          <p:cNvPr id="9" name="Group 9"/>
          <p:cNvGrpSpPr/>
          <p:nvPr/>
        </p:nvGrpSpPr>
        <p:grpSpPr>
          <a:xfrm>
            <a:off x="9206726" y="6495926"/>
            <a:ext cx="7975779" cy="659936"/>
            <a:chOff x="0" y="0"/>
            <a:chExt cx="3583643" cy="296520"/>
          </a:xfrm>
        </p:grpSpPr>
        <p:sp>
          <p:nvSpPr>
            <p:cNvPr id="10" name="Freeform 10"/>
            <p:cNvSpPr/>
            <p:nvPr/>
          </p:nvSpPr>
          <p:spPr>
            <a:xfrm>
              <a:off x="0" y="0"/>
              <a:ext cx="3583642" cy="296520"/>
            </a:xfrm>
            <a:custGeom>
              <a:avLst/>
              <a:gdLst/>
              <a:ahLst/>
              <a:cxnLst/>
              <a:rect l="l" t="t" r="r" b="b"/>
              <a:pathLst>
                <a:path w="3583642" h="296520">
                  <a:moveTo>
                    <a:pt x="3380442" y="0"/>
                  </a:moveTo>
                  <a:cubicBezTo>
                    <a:pt x="3492667" y="0"/>
                    <a:pt x="3583642" y="66378"/>
                    <a:pt x="3583642" y="148260"/>
                  </a:cubicBezTo>
                  <a:cubicBezTo>
                    <a:pt x="3583642" y="230141"/>
                    <a:pt x="3492667" y="296520"/>
                    <a:pt x="3380442" y="296520"/>
                  </a:cubicBezTo>
                  <a:lnTo>
                    <a:pt x="203200" y="296520"/>
                  </a:lnTo>
                  <a:cubicBezTo>
                    <a:pt x="90976" y="296520"/>
                    <a:pt x="0" y="230141"/>
                    <a:pt x="0" y="148260"/>
                  </a:cubicBezTo>
                  <a:cubicBezTo>
                    <a:pt x="0" y="66378"/>
                    <a:pt x="90976" y="0"/>
                    <a:pt x="203200" y="0"/>
                  </a:cubicBezTo>
                  <a:close/>
                </a:path>
              </a:pathLst>
            </a:custGeom>
            <a:solidFill>
              <a:srgbClr val="3178CA"/>
            </a:solidFill>
          </p:spPr>
          <p:txBody>
            <a:bodyPr/>
            <a:lstStyle/>
            <a:p>
              <a:endParaRPr lang="en-US"/>
            </a:p>
          </p:txBody>
        </p:sp>
        <p:sp>
          <p:nvSpPr>
            <p:cNvPr id="11" name="TextBox 11"/>
            <p:cNvSpPr txBox="1"/>
            <p:nvPr/>
          </p:nvSpPr>
          <p:spPr>
            <a:xfrm>
              <a:off x="0" y="-66675"/>
              <a:ext cx="3583643" cy="363195"/>
            </a:xfrm>
            <a:prstGeom prst="rect">
              <a:avLst/>
            </a:prstGeom>
          </p:spPr>
          <p:txBody>
            <a:bodyPr lIns="50800" tIns="50800" rIns="50800" bIns="50800" rtlCol="0" anchor="ctr"/>
            <a:lstStyle/>
            <a:p>
              <a:pPr algn="ctr">
                <a:lnSpc>
                  <a:spcPts val="3154"/>
                </a:lnSpc>
              </a:pPr>
              <a:endParaRPr/>
            </a:p>
          </p:txBody>
        </p:sp>
      </p:grpSp>
      <p:grpSp>
        <p:nvGrpSpPr>
          <p:cNvPr id="12" name="Group 12"/>
          <p:cNvGrpSpPr/>
          <p:nvPr/>
        </p:nvGrpSpPr>
        <p:grpSpPr>
          <a:xfrm>
            <a:off x="9122161" y="7327312"/>
            <a:ext cx="7975779" cy="659936"/>
            <a:chOff x="0" y="0"/>
            <a:chExt cx="3583643" cy="296520"/>
          </a:xfrm>
        </p:grpSpPr>
        <p:sp>
          <p:nvSpPr>
            <p:cNvPr id="13" name="Freeform 13"/>
            <p:cNvSpPr/>
            <p:nvPr/>
          </p:nvSpPr>
          <p:spPr>
            <a:xfrm>
              <a:off x="0" y="0"/>
              <a:ext cx="3583642" cy="296520"/>
            </a:xfrm>
            <a:custGeom>
              <a:avLst/>
              <a:gdLst/>
              <a:ahLst/>
              <a:cxnLst/>
              <a:rect l="l" t="t" r="r" b="b"/>
              <a:pathLst>
                <a:path w="3583642" h="296520">
                  <a:moveTo>
                    <a:pt x="3380442" y="0"/>
                  </a:moveTo>
                  <a:cubicBezTo>
                    <a:pt x="3492667" y="0"/>
                    <a:pt x="3583642" y="66378"/>
                    <a:pt x="3583642" y="148260"/>
                  </a:cubicBezTo>
                  <a:cubicBezTo>
                    <a:pt x="3583642" y="230141"/>
                    <a:pt x="3492667" y="296520"/>
                    <a:pt x="3380442" y="296520"/>
                  </a:cubicBezTo>
                  <a:lnTo>
                    <a:pt x="203200" y="296520"/>
                  </a:lnTo>
                  <a:cubicBezTo>
                    <a:pt x="90976" y="296520"/>
                    <a:pt x="0" y="230141"/>
                    <a:pt x="0" y="148260"/>
                  </a:cubicBezTo>
                  <a:cubicBezTo>
                    <a:pt x="0" y="66378"/>
                    <a:pt x="90976" y="0"/>
                    <a:pt x="203200" y="0"/>
                  </a:cubicBezTo>
                  <a:close/>
                </a:path>
              </a:pathLst>
            </a:custGeom>
            <a:solidFill>
              <a:srgbClr val="3178CA"/>
            </a:solidFill>
          </p:spPr>
          <p:txBody>
            <a:bodyPr/>
            <a:lstStyle/>
            <a:p>
              <a:endParaRPr lang="en-US"/>
            </a:p>
          </p:txBody>
        </p:sp>
        <p:sp>
          <p:nvSpPr>
            <p:cNvPr id="14" name="TextBox 14"/>
            <p:cNvSpPr txBox="1"/>
            <p:nvPr/>
          </p:nvSpPr>
          <p:spPr>
            <a:xfrm>
              <a:off x="0" y="-66675"/>
              <a:ext cx="3583643" cy="363195"/>
            </a:xfrm>
            <a:prstGeom prst="rect">
              <a:avLst/>
            </a:prstGeom>
          </p:spPr>
          <p:txBody>
            <a:bodyPr lIns="50800" tIns="50800" rIns="50800" bIns="50800" rtlCol="0" anchor="ctr"/>
            <a:lstStyle/>
            <a:p>
              <a:pPr algn="ctr">
                <a:lnSpc>
                  <a:spcPts val="3154"/>
                </a:lnSpc>
              </a:pPr>
              <a:endParaRPr/>
            </a:p>
          </p:txBody>
        </p:sp>
      </p:grpSp>
      <p:grpSp>
        <p:nvGrpSpPr>
          <p:cNvPr id="15" name="Group 15"/>
          <p:cNvGrpSpPr/>
          <p:nvPr/>
        </p:nvGrpSpPr>
        <p:grpSpPr>
          <a:xfrm>
            <a:off x="9045366" y="8158698"/>
            <a:ext cx="7975779" cy="659936"/>
            <a:chOff x="0" y="0"/>
            <a:chExt cx="3583643" cy="296520"/>
          </a:xfrm>
        </p:grpSpPr>
        <p:sp>
          <p:nvSpPr>
            <p:cNvPr id="16" name="Freeform 16"/>
            <p:cNvSpPr/>
            <p:nvPr/>
          </p:nvSpPr>
          <p:spPr>
            <a:xfrm>
              <a:off x="0" y="0"/>
              <a:ext cx="3583642" cy="296520"/>
            </a:xfrm>
            <a:custGeom>
              <a:avLst/>
              <a:gdLst/>
              <a:ahLst/>
              <a:cxnLst/>
              <a:rect l="l" t="t" r="r" b="b"/>
              <a:pathLst>
                <a:path w="3583642" h="296520">
                  <a:moveTo>
                    <a:pt x="3380442" y="0"/>
                  </a:moveTo>
                  <a:cubicBezTo>
                    <a:pt x="3492667" y="0"/>
                    <a:pt x="3583642" y="66378"/>
                    <a:pt x="3583642" y="148260"/>
                  </a:cubicBezTo>
                  <a:cubicBezTo>
                    <a:pt x="3583642" y="230141"/>
                    <a:pt x="3492667" y="296520"/>
                    <a:pt x="3380442" y="296520"/>
                  </a:cubicBezTo>
                  <a:lnTo>
                    <a:pt x="203200" y="296520"/>
                  </a:lnTo>
                  <a:cubicBezTo>
                    <a:pt x="90976" y="296520"/>
                    <a:pt x="0" y="230141"/>
                    <a:pt x="0" y="148260"/>
                  </a:cubicBezTo>
                  <a:cubicBezTo>
                    <a:pt x="0" y="66378"/>
                    <a:pt x="90976" y="0"/>
                    <a:pt x="203200" y="0"/>
                  </a:cubicBezTo>
                  <a:close/>
                </a:path>
              </a:pathLst>
            </a:custGeom>
            <a:solidFill>
              <a:srgbClr val="3178CA"/>
            </a:solidFill>
          </p:spPr>
          <p:txBody>
            <a:bodyPr/>
            <a:lstStyle/>
            <a:p>
              <a:endParaRPr lang="en-US"/>
            </a:p>
          </p:txBody>
        </p:sp>
        <p:sp>
          <p:nvSpPr>
            <p:cNvPr id="17" name="TextBox 17"/>
            <p:cNvSpPr txBox="1"/>
            <p:nvPr/>
          </p:nvSpPr>
          <p:spPr>
            <a:xfrm>
              <a:off x="0" y="-66675"/>
              <a:ext cx="3583643" cy="363195"/>
            </a:xfrm>
            <a:prstGeom prst="rect">
              <a:avLst/>
            </a:prstGeom>
          </p:spPr>
          <p:txBody>
            <a:bodyPr lIns="50800" tIns="50800" rIns="50800" bIns="50800" rtlCol="0" anchor="ctr"/>
            <a:lstStyle/>
            <a:p>
              <a:pPr algn="ctr">
                <a:lnSpc>
                  <a:spcPts val="3154"/>
                </a:lnSpc>
              </a:pPr>
              <a:endParaRPr/>
            </a:p>
          </p:txBody>
        </p:sp>
      </p:grpSp>
      <p:grpSp>
        <p:nvGrpSpPr>
          <p:cNvPr id="18" name="Group 18"/>
          <p:cNvGrpSpPr/>
          <p:nvPr/>
        </p:nvGrpSpPr>
        <p:grpSpPr>
          <a:xfrm>
            <a:off x="9144000" y="3174938"/>
            <a:ext cx="7975779" cy="659936"/>
            <a:chOff x="0" y="0"/>
            <a:chExt cx="3583643" cy="296520"/>
          </a:xfrm>
        </p:grpSpPr>
        <p:sp>
          <p:nvSpPr>
            <p:cNvPr id="19" name="Freeform 19"/>
            <p:cNvSpPr/>
            <p:nvPr/>
          </p:nvSpPr>
          <p:spPr>
            <a:xfrm>
              <a:off x="0" y="0"/>
              <a:ext cx="3583642" cy="296520"/>
            </a:xfrm>
            <a:custGeom>
              <a:avLst/>
              <a:gdLst/>
              <a:ahLst/>
              <a:cxnLst/>
              <a:rect l="l" t="t" r="r" b="b"/>
              <a:pathLst>
                <a:path w="3583642" h="296520">
                  <a:moveTo>
                    <a:pt x="3380442" y="0"/>
                  </a:moveTo>
                  <a:cubicBezTo>
                    <a:pt x="3492667" y="0"/>
                    <a:pt x="3583642" y="66378"/>
                    <a:pt x="3583642" y="148260"/>
                  </a:cubicBezTo>
                  <a:cubicBezTo>
                    <a:pt x="3583642" y="230141"/>
                    <a:pt x="3492667" y="296520"/>
                    <a:pt x="3380442" y="296520"/>
                  </a:cubicBezTo>
                  <a:lnTo>
                    <a:pt x="203200" y="296520"/>
                  </a:lnTo>
                  <a:cubicBezTo>
                    <a:pt x="90976" y="296520"/>
                    <a:pt x="0" y="230141"/>
                    <a:pt x="0" y="148260"/>
                  </a:cubicBezTo>
                  <a:cubicBezTo>
                    <a:pt x="0" y="66378"/>
                    <a:pt x="90976" y="0"/>
                    <a:pt x="203200" y="0"/>
                  </a:cubicBezTo>
                  <a:close/>
                </a:path>
              </a:pathLst>
            </a:custGeom>
            <a:solidFill>
              <a:srgbClr val="3178CA"/>
            </a:solidFill>
          </p:spPr>
          <p:txBody>
            <a:bodyPr/>
            <a:lstStyle/>
            <a:p>
              <a:endParaRPr lang="en-US"/>
            </a:p>
          </p:txBody>
        </p:sp>
        <p:sp>
          <p:nvSpPr>
            <p:cNvPr id="20" name="TextBox 20"/>
            <p:cNvSpPr txBox="1"/>
            <p:nvPr/>
          </p:nvSpPr>
          <p:spPr>
            <a:xfrm>
              <a:off x="0" y="-66675"/>
              <a:ext cx="3583643" cy="363195"/>
            </a:xfrm>
            <a:prstGeom prst="rect">
              <a:avLst/>
            </a:prstGeom>
          </p:spPr>
          <p:txBody>
            <a:bodyPr lIns="50800" tIns="50800" rIns="50800" bIns="50800" rtlCol="0" anchor="ctr"/>
            <a:lstStyle/>
            <a:p>
              <a:pPr algn="ctr">
                <a:lnSpc>
                  <a:spcPts val="3154"/>
                </a:lnSpc>
              </a:pPr>
              <a:endParaRPr/>
            </a:p>
          </p:txBody>
        </p:sp>
      </p:grpSp>
      <p:grpSp>
        <p:nvGrpSpPr>
          <p:cNvPr id="21" name="Group 21"/>
          <p:cNvGrpSpPr/>
          <p:nvPr/>
        </p:nvGrpSpPr>
        <p:grpSpPr>
          <a:xfrm>
            <a:off x="9144000" y="4833154"/>
            <a:ext cx="7975779" cy="659936"/>
            <a:chOff x="0" y="0"/>
            <a:chExt cx="3583643" cy="296520"/>
          </a:xfrm>
        </p:grpSpPr>
        <p:sp>
          <p:nvSpPr>
            <p:cNvPr id="22" name="Freeform 22"/>
            <p:cNvSpPr/>
            <p:nvPr/>
          </p:nvSpPr>
          <p:spPr>
            <a:xfrm>
              <a:off x="0" y="0"/>
              <a:ext cx="3583642" cy="296520"/>
            </a:xfrm>
            <a:custGeom>
              <a:avLst/>
              <a:gdLst/>
              <a:ahLst/>
              <a:cxnLst/>
              <a:rect l="l" t="t" r="r" b="b"/>
              <a:pathLst>
                <a:path w="3583642" h="296520">
                  <a:moveTo>
                    <a:pt x="3380442" y="0"/>
                  </a:moveTo>
                  <a:cubicBezTo>
                    <a:pt x="3492667" y="0"/>
                    <a:pt x="3583642" y="66378"/>
                    <a:pt x="3583642" y="148260"/>
                  </a:cubicBezTo>
                  <a:cubicBezTo>
                    <a:pt x="3583642" y="230141"/>
                    <a:pt x="3492667" y="296520"/>
                    <a:pt x="3380442" y="296520"/>
                  </a:cubicBezTo>
                  <a:lnTo>
                    <a:pt x="203200" y="296520"/>
                  </a:lnTo>
                  <a:cubicBezTo>
                    <a:pt x="90976" y="296520"/>
                    <a:pt x="0" y="230141"/>
                    <a:pt x="0" y="148260"/>
                  </a:cubicBezTo>
                  <a:cubicBezTo>
                    <a:pt x="0" y="66378"/>
                    <a:pt x="90976" y="0"/>
                    <a:pt x="203200" y="0"/>
                  </a:cubicBezTo>
                  <a:close/>
                </a:path>
              </a:pathLst>
            </a:custGeom>
            <a:solidFill>
              <a:srgbClr val="3178CA"/>
            </a:solidFill>
          </p:spPr>
          <p:txBody>
            <a:bodyPr/>
            <a:lstStyle/>
            <a:p>
              <a:endParaRPr lang="en-US"/>
            </a:p>
          </p:txBody>
        </p:sp>
        <p:sp>
          <p:nvSpPr>
            <p:cNvPr id="23" name="TextBox 23"/>
            <p:cNvSpPr txBox="1"/>
            <p:nvPr/>
          </p:nvSpPr>
          <p:spPr>
            <a:xfrm>
              <a:off x="0" y="-66675"/>
              <a:ext cx="3583643" cy="363195"/>
            </a:xfrm>
            <a:prstGeom prst="rect">
              <a:avLst/>
            </a:prstGeom>
          </p:spPr>
          <p:txBody>
            <a:bodyPr lIns="50800" tIns="50800" rIns="50800" bIns="50800" rtlCol="0" anchor="ctr"/>
            <a:lstStyle/>
            <a:p>
              <a:pPr algn="ctr">
                <a:lnSpc>
                  <a:spcPts val="3154"/>
                </a:lnSpc>
              </a:pPr>
              <a:endParaRPr/>
            </a:p>
          </p:txBody>
        </p:sp>
      </p:grpSp>
      <p:sp>
        <p:nvSpPr>
          <p:cNvPr id="24" name="Freeform 24"/>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5" name="Freeform 25"/>
          <p:cNvSpPr/>
          <p:nvPr/>
        </p:nvSpPr>
        <p:spPr>
          <a:xfrm>
            <a:off x="1338491" y="2631577"/>
            <a:ext cx="6779560" cy="3864349"/>
          </a:xfrm>
          <a:custGeom>
            <a:avLst/>
            <a:gdLst/>
            <a:ahLst/>
            <a:cxnLst/>
            <a:rect l="l" t="t" r="r" b="b"/>
            <a:pathLst>
              <a:path w="6779560" h="3864349">
                <a:moveTo>
                  <a:pt x="0" y="0"/>
                </a:moveTo>
                <a:lnTo>
                  <a:pt x="6779560" y="0"/>
                </a:lnTo>
                <a:lnTo>
                  <a:pt x="6779560" y="3864349"/>
                </a:lnTo>
                <a:lnTo>
                  <a:pt x="0" y="386434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6" name="TextBox 26"/>
          <p:cNvSpPr txBox="1"/>
          <p:nvPr/>
        </p:nvSpPr>
        <p:spPr>
          <a:xfrm>
            <a:off x="4875882" y="618704"/>
            <a:ext cx="6944741" cy="1042337"/>
          </a:xfrm>
          <a:prstGeom prst="rect">
            <a:avLst/>
          </a:prstGeom>
        </p:spPr>
        <p:txBody>
          <a:bodyPr lIns="0" tIns="0" rIns="0" bIns="0" rtlCol="0" anchor="t">
            <a:spAutoFit/>
          </a:bodyPr>
          <a:lstStyle/>
          <a:p>
            <a:pPr algn="l">
              <a:lnSpc>
                <a:spcPts val="8937"/>
              </a:lnSpc>
              <a:spcBef>
                <a:spcPct val="0"/>
              </a:spcBef>
            </a:pPr>
            <a:r>
              <a:rPr lang="en-US" sz="6600" dirty="0">
                <a:solidFill>
                  <a:srgbClr val="3065CF"/>
                </a:solidFill>
                <a:latin typeface="Arial" panose="020B0604020202020204" pitchFamily="34" charset="0"/>
                <a:ea typeface="Ruddy"/>
                <a:cs typeface="Arial" panose="020B0604020202020204" pitchFamily="34" charset="0"/>
                <a:sym typeface="Ruddy"/>
              </a:rPr>
              <a:t>More Post-Video</a:t>
            </a:r>
          </a:p>
        </p:txBody>
      </p:sp>
      <p:sp>
        <p:nvSpPr>
          <p:cNvPr id="27" name="TextBox 27"/>
          <p:cNvSpPr txBox="1"/>
          <p:nvPr/>
        </p:nvSpPr>
        <p:spPr>
          <a:xfrm>
            <a:off x="11299236" y="618704"/>
            <a:ext cx="3987889" cy="1042273"/>
          </a:xfrm>
          <a:prstGeom prst="rect">
            <a:avLst/>
          </a:prstGeom>
        </p:spPr>
        <p:txBody>
          <a:bodyPr lIns="0" tIns="0" rIns="0" bIns="0" rtlCol="0" anchor="t">
            <a:spAutoFit/>
          </a:bodyPr>
          <a:lstStyle/>
          <a:p>
            <a:pPr algn="l">
              <a:lnSpc>
                <a:spcPts val="8932"/>
              </a:lnSpc>
              <a:spcBef>
                <a:spcPct val="0"/>
              </a:spcBef>
            </a:pPr>
            <a:r>
              <a:rPr lang="en-US" sz="6600" dirty="0">
                <a:solidFill>
                  <a:srgbClr val="E0435D"/>
                </a:solidFill>
                <a:latin typeface="Arial" panose="020B0604020202020204" pitchFamily="34" charset="0"/>
                <a:ea typeface="Ruddy"/>
                <a:cs typeface="Arial" panose="020B0604020202020204" pitchFamily="34" charset="0"/>
                <a:sym typeface="Ruddy"/>
              </a:rPr>
              <a:t>Questions</a:t>
            </a:r>
          </a:p>
        </p:txBody>
      </p:sp>
      <p:sp>
        <p:nvSpPr>
          <p:cNvPr id="28" name="TextBox 28"/>
          <p:cNvSpPr txBox="1"/>
          <p:nvPr/>
        </p:nvSpPr>
        <p:spPr>
          <a:xfrm>
            <a:off x="1560738" y="6701185"/>
            <a:ext cx="6178252" cy="1420580"/>
          </a:xfrm>
          <a:prstGeom prst="rect">
            <a:avLst/>
          </a:prstGeom>
        </p:spPr>
        <p:txBody>
          <a:bodyPr lIns="0" tIns="0" rIns="0" bIns="0" rtlCol="0" anchor="t">
            <a:spAutoFit/>
          </a:bodyPr>
          <a:lstStyle/>
          <a:p>
            <a:pPr algn="ctr">
              <a:lnSpc>
                <a:spcPts val="5700"/>
              </a:lnSpc>
              <a:spcBef>
                <a:spcPct val="0"/>
              </a:spcBef>
            </a:pPr>
            <a:r>
              <a:rPr lang="en-US" sz="4071" b="1" dirty="0">
                <a:solidFill>
                  <a:srgbClr val="3065CF"/>
                </a:solidFill>
                <a:latin typeface="Arial" panose="020B0604020202020204" pitchFamily="34" charset="0"/>
                <a:ea typeface="Ruddy Bold"/>
                <a:cs typeface="Arial" panose="020B0604020202020204" pitchFamily="34" charset="0"/>
                <a:sym typeface="Ruddy Bold"/>
              </a:rPr>
              <a:t>What makes </a:t>
            </a:r>
            <a:r>
              <a:rPr lang="en-US" sz="4071" b="1" dirty="0" err="1">
                <a:solidFill>
                  <a:srgbClr val="3065CF"/>
                </a:solidFill>
                <a:latin typeface="Arial" panose="020B0604020202020204" pitchFamily="34" charset="0"/>
                <a:ea typeface="Ruddy Bold"/>
                <a:cs typeface="Arial" panose="020B0604020202020204" pitchFamily="34" charset="0"/>
                <a:sym typeface="Ruddy Bold"/>
              </a:rPr>
              <a:t>Aneeshwar</a:t>
            </a:r>
            <a:r>
              <a:rPr lang="en-US" sz="4071" b="1" dirty="0">
                <a:solidFill>
                  <a:srgbClr val="3065CF"/>
                </a:solidFill>
                <a:latin typeface="Arial" panose="020B0604020202020204" pitchFamily="34" charset="0"/>
                <a:ea typeface="Ruddy Bold"/>
                <a:cs typeface="Arial" panose="020B0604020202020204" pitchFamily="34" charset="0"/>
                <a:sym typeface="Ruddy Bold"/>
              </a:rPr>
              <a:t> an engaging speaker?</a:t>
            </a:r>
          </a:p>
        </p:txBody>
      </p:sp>
      <p:sp>
        <p:nvSpPr>
          <p:cNvPr id="29" name="TextBox 29"/>
          <p:cNvSpPr txBox="1"/>
          <p:nvPr/>
        </p:nvSpPr>
        <p:spPr>
          <a:xfrm>
            <a:off x="9283521" y="2479813"/>
            <a:ext cx="3987889" cy="491738"/>
          </a:xfrm>
          <a:prstGeom prst="rect">
            <a:avLst/>
          </a:prstGeom>
        </p:spPr>
        <p:txBody>
          <a:bodyPr lIns="0" tIns="0" rIns="0" bIns="0" rtlCol="0" anchor="t">
            <a:spAutoFit/>
          </a:bodyPr>
          <a:lstStyle/>
          <a:p>
            <a:pPr algn="l">
              <a:lnSpc>
                <a:spcPts val="4211"/>
              </a:lnSpc>
              <a:spcBef>
                <a:spcPct val="0"/>
              </a:spcBef>
            </a:pPr>
            <a:r>
              <a:rPr lang="en-US" sz="3007" b="1" dirty="0">
                <a:solidFill>
                  <a:srgbClr val="3065CF"/>
                </a:solidFill>
                <a:latin typeface="Arial" panose="020B0604020202020204" pitchFamily="34" charset="0"/>
                <a:ea typeface="Filson Pro Bold"/>
                <a:cs typeface="Arial" panose="020B0604020202020204" pitchFamily="34" charset="0"/>
                <a:sym typeface="Filson Pro Bold"/>
              </a:rPr>
              <a:t>THINK ABOUT:</a:t>
            </a:r>
          </a:p>
        </p:txBody>
      </p:sp>
      <p:sp>
        <p:nvSpPr>
          <p:cNvPr id="30" name="TextBox 30"/>
          <p:cNvSpPr txBox="1"/>
          <p:nvPr/>
        </p:nvSpPr>
        <p:spPr>
          <a:xfrm>
            <a:off x="9305360" y="3230526"/>
            <a:ext cx="7653060" cy="455959"/>
          </a:xfrm>
          <a:prstGeom prst="rect">
            <a:avLst/>
          </a:prstGeom>
        </p:spPr>
        <p:txBody>
          <a:bodyPr lIns="0" tIns="0" rIns="0" bIns="0" rtlCol="0" anchor="t">
            <a:spAutoFit/>
          </a:bodyPr>
          <a:lstStyle/>
          <a:p>
            <a:pPr algn="ctr">
              <a:lnSpc>
                <a:spcPts val="3878"/>
              </a:lnSpc>
              <a:spcBef>
                <a:spcPct val="0"/>
              </a:spcBef>
            </a:pPr>
            <a:r>
              <a:rPr lang="en-US" sz="2770" b="1" spc="-55" dirty="0">
                <a:solidFill>
                  <a:srgbClr val="FFFFFF"/>
                </a:solidFill>
                <a:latin typeface="Arial" panose="020B0604020202020204" pitchFamily="34" charset="0"/>
                <a:ea typeface="Filson Pro Bold"/>
                <a:cs typeface="Arial" panose="020B0604020202020204" pitchFamily="34" charset="0"/>
                <a:sym typeface="Filson Pro Bold"/>
              </a:rPr>
              <a:t>word choice</a:t>
            </a:r>
          </a:p>
        </p:txBody>
      </p:sp>
      <p:sp>
        <p:nvSpPr>
          <p:cNvPr id="31" name="TextBox 31"/>
          <p:cNvSpPr txBox="1"/>
          <p:nvPr/>
        </p:nvSpPr>
        <p:spPr>
          <a:xfrm>
            <a:off x="9305360" y="4888742"/>
            <a:ext cx="7653060" cy="455959"/>
          </a:xfrm>
          <a:prstGeom prst="rect">
            <a:avLst/>
          </a:prstGeom>
        </p:spPr>
        <p:txBody>
          <a:bodyPr lIns="0" tIns="0" rIns="0" bIns="0" rtlCol="0" anchor="t">
            <a:spAutoFit/>
          </a:bodyPr>
          <a:lstStyle/>
          <a:p>
            <a:pPr algn="ctr">
              <a:lnSpc>
                <a:spcPts val="3878"/>
              </a:lnSpc>
              <a:spcBef>
                <a:spcPct val="0"/>
              </a:spcBef>
            </a:pPr>
            <a:r>
              <a:rPr lang="en-US" sz="2770" b="1" spc="-55" dirty="0">
                <a:solidFill>
                  <a:srgbClr val="FFFFFF"/>
                </a:solidFill>
                <a:latin typeface="Arial" panose="020B0604020202020204" pitchFamily="34" charset="0"/>
                <a:ea typeface="Filson Pro Bold"/>
                <a:cs typeface="Arial" panose="020B0604020202020204" pitchFamily="34" charset="0"/>
                <a:sym typeface="Filson Pro Bold"/>
              </a:rPr>
              <a:t>pace</a:t>
            </a:r>
          </a:p>
        </p:txBody>
      </p:sp>
      <p:sp>
        <p:nvSpPr>
          <p:cNvPr id="32" name="TextBox 32"/>
          <p:cNvSpPr txBox="1"/>
          <p:nvPr/>
        </p:nvSpPr>
        <p:spPr>
          <a:xfrm>
            <a:off x="9305360" y="4060363"/>
            <a:ext cx="7653060" cy="455959"/>
          </a:xfrm>
          <a:prstGeom prst="rect">
            <a:avLst/>
          </a:prstGeom>
        </p:spPr>
        <p:txBody>
          <a:bodyPr lIns="0" tIns="0" rIns="0" bIns="0" rtlCol="0" anchor="t">
            <a:spAutoFit/>
          </a:bodyPr>
          <a:lstStyle/>
          <a:p>
            <a:pPr algn="ctr">
              <a:lnSpc>
                <a:spcPts val="3878"/>
              </a:lnSpc>
              <a:spcBef>
                <a:spcPct val="0"/>
              </a:spcBef>
            </a:pPr>
            <a:r>
              <a:rPr lang="en-US" sz="2770" b="1" spc="-55" dirty="0">
                <a:solidFill>
                  <a:srgbClr val="FFFFFF"/>
                </a:solidFill>
                <a:latin typeface="Arial" panose="020B0604020202020204" pitchFamily="34" charset="0"/>
                <a:ea typeface="Filson Pro Bold"/>
                <a:cs typeface="Arial" panose="020B0604020202020204" pitchFamily="34" charset="0"/>
                <a:sym typeface="Filson Pro Bold"/>
              </a:rPr>
              <a:t>voice</a:t>
            </a:r>
          </a:p>
        </p:txBody>
      </p:sp>
      <p:sp>
        <p:nvSpPr>
          <p:cNvPr id="33" name="TextBox 33"/>
          <p:cNvSpPr txBox="1"/>
          <p:nvPr/>
        </p:nvSpPr>
        <p:spPr>
          <a:xfrm>
            <a:off x="9368085" y="5720128"/>
            <a:ext cx="7653060" cy="455959"/>
          </a:xfrm>
          <a:prstGeom prst="rect">
            <a:avLst/>
          </a:prstGeom>
        </p:spPr>
        <p:txBody>
          <a:bodyPr lIns="0" tIns="0" rIns="0" bIns="0" rtlCol="0" anchor="t">
            <a:spAutoFit/>
          </a:bodyPr>
          <a:lstStyle/>
          <a:p>
            <a:pPr algn="ctr">
              <a:lnSpc>
                <a:spcPts val="3878"/>
              </a:lnSpc>
              <a:spcBef>
                <a:spcPct val="0"/>
              </a:spcBef>
            </a:pPr>
            <a:r>
              <a:rPr lang="en-US" sz="2770" b="1" spc="-55" dirty="0">
                <a:solidFill>
                  <a:srgbClr val="FFFFFF"/>
                </a:solidFill>
                <a:latin typeface="Arial" panose="020B0604020202020204" pitchFamily="34" charset="0"/>
                <a:ea typeface="Filson Pro Bold"/>
                <a:cs typeface="Arial" panose="020B0604020202020204" pitchFamily="34" charset="0"/>
                <a:sym typeface="Filson Pro Bold"/>
              </a:rPr>
              <a:t>face</a:t>
            </a:r>
          </a:p>
        </p:txBody>
      </p:sp>
      <p:sp>
        <p:nvSpPr>
          <p:cNvPr id="34" name="TextBox 34"/>
          <p:cNvSpPr txBox="1"/>
          <p:nvPr/>
        </p:nvSpPr>
        <p:spPr>
          <a:xfrm>
            <a:off x="9368085" y="6551514"/>
            <a:ext cx="7653060" cy="455959"/>
          </a:xfrm>
          <a:prstGeom prst="rect">
            <a:avLst/>
          </a:prstGeom>
        </p:spPr>
        <p:txBody>
          <a:bodyPr lIns="0" tIns="0" rIns="0" bIns="0" rtlCol="0" anchor="t">
            <a:spAutoFit/>
          </a:bodyPr>
          <a:lstStyle/>
          <a:p>
            <a:pPr algn="ctr">
              <a:lnSpc>
                <a:spcPts val="3878"/>
              </a:lnSpc>
              <a:spcBef>
                <a:spcPct val="0"/>
              </a:spcBef>
            </a:pPr>
            <a:r>
              <a:rPr lang="en-US" sz="2770" b="1" spc="-55" dirty="0">
                <a:solidFill>
                  <a:srgbClr val="FFFFFF"/>
                </a:solidFill>
                <a:latin typeface="Arial" panose="020B0604020202020204" pitchFamily="34" charset="0"/>
                <a:ea typeface="Filson Pro Bold"/>
                <a:cs typeface="Arial" panose="020B0604020202020204" pitchFamily="34" charset="0"/>
                <a:sym typeface="Filson Pro Bold"/>
              </a:rPr>
              <a:t>gestures</a:t>
            </a:r>
          </a:p>
        </p:txBody>
      </p:sp>
      <p:sp>
        <p:nvSpPr>
          <p:cNvPr id="35" name="TextBox 35"/>
          <p:cNvSpPr txBox="1"/>
          <p:nvPr/>
        </p:nvSpPr>
        <p:spPr>
          <a:xfrm>
            <a:off x="9283521" y="7382900"/>
            <a:ext cx="7653060" cy="455959"/>
          </a:xfrm>
          <a:prstGeom prst="rect">
            <a:avLst/>
          </a:prstGeom>
        </p:spPr>
        <p:txBody>
          <a:bodyPr lIns="0" tIns="0" rIns="0" bIns="0" rtlCol="0" anchor="t">
            <a:spAutoFit/>
          </a:bodyPr>
          <a:lstStyle/>
          <a:p>
            <a:pPr algn="ctr">
              <a:lnSpc>
                <a:spcPts val="3878"/>
              </a:lnSpc>
              <a:spcBef>
                <a:spcPct val="0"/>
              </a:spcBef>
            </a:pPr>
            <a:r>
              <a:rPr lang="en-US" sz="2770" b="1" spc="-55" dirty="0">
                <a:solidFill>
                  <a:srgbClr val="FFFFFF"/>
                </a:solidFill>
                <a:latin typeface="Arial" panose="020B0604020202020204" pitchFamily="34" charset="0"/>
                <a:ea typeface="Filson Pro Bold"/>
                <a:cs typeface="Arial" panose="020B0604020202020204" pitchFamily="34" charset="0"/>
                <a:sym typeface="Filson Pro Bold"/>
              </a:rPr>
              <a:t>staying on topic</a:t>
            </a:r>
          </a:p>
        </p:txBody>
      </p:sp>
      <p:sp>
        <p:nvSpPr>
          <p:cNvPr id="36" name="TextBox 36"/>
          <p:cNvSpPr txBox="1"/>
          <p:nvPr/>
        </p:nvSpPr>
        <p:spPr>
          <a:xfrm>
            <a:off x="9206726" y="8214286"/>
            <a:ext cx="7653060" cy="455959"/>
          </a:xfrm>
          <a:prstGeom prst="rect">
            <a:avLst/>
          </a:prstGeom>
        </p:spPr>
        <p:txBody>
          <a:bodyPr lIns="0" tIns="0" rIns="0" bIns="0" rtlCol="0" anchor="t">
            <a:spAutoFit/>
          </a:bodyPr>
          <a:lstStyle/>
          <a:p>
            <a:pPr algn="ctr">
              <a:lnSpc>
                <a:spcPts val="3878"/>
              </a:lnSpc>
              <a:spcBef>
                <a:spcPct val="0"/>
              </a:spcBef>
            </a:pPr>
            <a:r>
              <a:rPr lang="en-US" sz="2770" b="1" spc="-55" dirty="0">
                <a:solidFill>
                  <a:srgbClr val="FFFFFF"/>
                </a:solidFill>
                <a:latin typeface="Arial" panose="020B0604020202020204" pitchFamily="34" charset="0"/>
                <a:ea typeface="Filson Pro Bold"/>
                <a:cs typeface="Arial" panose="020B0604020202020204" pitchFamily="34" charset="0"/>
                <a:sym typeface="Filson Pro Bold"/>
              </a:rPr>
              <a:t>other things?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Freeform 3"/>
          <p:cNvSpPr/>
          <p:nvPr/>
        </p:nvSpPr>
        <p:spPr>
          <a:xfrm>
            <a:off x="1438622" y="2861768"/>
            <a:ext cx="5459038" cy="6356958"/>
          </a:xfrm>
          <a:custGeom>
            <a:avLst/>
            <a:gdLst/>
            <a:ahLst/>
            <a:cxnLst/>
            <a:rect l="l" t="t" r="r" b="b"/>
            <a:pathLst>
              <a:path w="5459038" h="6356958">
                <a:moveTo>
                  <a:pt x="0" y="0"/>
                </a:moveTo>
                <a:lnTo>
                  <a:pt x="5459038" y="0"/>
                </a:lnTo>
                <a:lnTo>
                  <a:pt x="5459038" y="6356958"/>
                </a:lnTo>
                <a:lnTo>
                  <a:pt x="0" y="635695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4" name="Freeform 4"/>
          <p:cNvSpPr/>
          <p:nvPr/>
        </p:nvSpPr>
        <p:spPr>
          <a:xfrm>
            <a:off x="11018673" y="2861768"/>
            <a:ext cx="5316006" cy="6356958"/>
          </a:xfrm>
          <a:custGeom>
            <a:avLst/>
            <a:gdLst/>
            <a:ahLst/>
            <a:cxnLst/>
            <a:rect l="l" t="t" r="r" b="b"/>
            <a:pathLst>
              <a:path w="5316006" h="6356958">
                <a:moveTo>
                  <a:pt x="0" y="0"/>
                </a:moveTo>
                <a:lnTo>
                  <a:pt x="5316006" y="0"/>
                </a:lnTo>
                <a:lnTo>
                  <a:pt x="5316006" y="6356958"/>
                </a:lnTo>
                <a:lnTo>
                  <a:pt x="0" y="635695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5"/>
          <p:cNvSpPr/>
          <p:nvPr/>
        </p:nvSpPr>
        <p:spPr>
          <a:xfrm>
            <a:off x="6924802" y="2026790"/>
            <a:ext cx="3999181" cy="3242972"/>
          </a:xfrm>
          <a:custGeom>
            <a:avLst/>
            <a:gdLst/>
            <a:ahLst/>
            <a:cxnLst/>
            <a:rect l="l" t="t" r="r" b="b"/>
            <a:pathLst>
              <a:path w="3999181" h="3242972">
                <a:moveTo>
                  <a:pt x="0" y="0"/>
                </a:moveTo>
                <a:lnTo>
                  <a:pt x="3999181" y="0"/>
                </a:lnTo>
                <a:lnTo>
                  <a:pt x="3999181" y="3242972"/>
                </a:lnTo>
                <a:lnTo>
                  <a:pt x="0" y="32429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7135216" y="4469310"/>
            <a:ext cx="3883457" cy="4915768"/>
          </a:xfrm>
          <a:custGeom>
            <a:avLst/>
            <a:gdLst/>
            <a:ahLst/>
            <a:cxnLst/>
            <a:rect l="l" t="t" r="r" b="b"/>
            <a:pathLst>
              <a:path w="3883457" h="4915768">
                <a:moveTo>
                  <a:pt x="0" y="0"/>
                </a:moveTo>
                <a:lnTo>
                  <a:pt x="3883457" y="0"/>
                </a:lnTo>
                <a:lnTo>
                  <a:pt x="3883457" y="4915768"/>
                </a:lnTo>
                <a:lnTo>
                  <a:pt x="0" y="491576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TextBox 7"/>
          <p:cNvSpPr txBox="1"/>
          <p:nvPr/>
        </p:nvSpPr>
        <p:spPr>
          <a:xfrm>
            <a:off x="1121983" y="1856010"/>
            <a:ext cx="6092315" cy="819199"/>
          </a:xfrm>
          <a:prstGeom prst="rect">
            <a:avLst/>
          </a:prstGeom>
        </p:spPr>
        <p:txBody>
          <a:bodyPr wrap="square" lIns="0" tIns="0" rIns="0" bIns="0" rtlCol="0" anchor="t">
            <a:spAutoFit/>
          </a:bodyPr>
          <a:lstStyle/>
          <a:p>
            <a:pPr algn="ctr">
              <a:lnSpc>
                <a:spcPts val="7000"/>
              </a:lnSpc>
              <a:spcBef>
                <a:spcPct val="0"/>
              </a:spcBef>
            </a:pPr>
            <a:r>
              <a:rPr lang="en-US" sz="5000" dirty="0">
                <a:solidFill>
                  <a:srgbClr val="3065CF"/>
                </a:solidFill>
                <a:latin typeface="Arial" panose="020B0604020202020204" pitchFamily="34" charset="0"/>
                <a:ea typeface="Ruddy"/>
                <a:cs typeface="Arial" panose="020B0604020202020204" pitchFamily="34" charset="0"/>
                <a:sym typeface="Ruddy"/>
              </a:rPr>
              <a:t>DOMESTIC animals</a:t>
            </a:r>
          </a:p>
        </p:txBody>
      </p:sp>
      <p:sp>
        <p:nvSpPr>
          <p:cNvPr id="8" name="TextBox 8"/>
          <p:cNvSpPr txBox="1"/>
          <p:nvPr/>
        </p:nvSpPr>
        <p:spPr>
          <a:xfrm>
            <a:off x="7449456" y="2742264"/>
            <a:ext cx="3086067" cy="1060296"/>
          </a:xfrm>
          <a:prstGeom prst="rect">
            <a:avLst/>
          </a:prstGeom>
        </p:spPr>
        <p:txBody>
          <a:bodyPr lIns="0" tIns="0" rIns="0" bIns="0" rtlCol="0" anchor="t">
            <a:spAutoFit/>
          </a:bodyPr>
          <a:lstStyle/>
          <a:p>
            <a:pPr algn="ctr">
              <a:lnSpc>
                <a:spcPts val="4298"/>
              </a:lnSpc>
              <a:spcBef>
                <a:spcPct val="0"/>
              </a:spcBef>
            </a:pPr>
            <a:r>
              <a:rPr lang="en-US" sz="3070" dirty="0">
                <a:solidFill>
                  <a:srgbClr val="545454"/>
                </a:solidFill>
                <a:latin typeface="Arial" panose="020B0604020202020204" pitchFamily="34" charset="0"/>
                <a:ea typeface="Ruddy"/>
                <a:cs typeface="Arial" panose="020B0604020202020204" pitchFamily="34" charset="0"/>
                <a:sym typeface="Ruddy"/>
              </a:rPr>
              <a:t>Which group do I belong to?</a:t>
            </a:r>
          </a:p>
        </p:txBody>
      </p:sp>
      <p:sp>
        <p:nvSpPr>
          <p:cNvPr id="9" name="TextBox 9"/>
          <p:cNvSpPr txBox="1"/>
          <p:nvPr/>
        </p:nvSpPr>
        <p:spPr>
          <a:xfrm>
            <a:off x="11018673" y="1828353"/>
            <a:ext cx="5316006" cy="819199"/>
          </a:xfrm>
          <a:prstGeom prst="rect">
            <a:avLst/>
          </a:prstGeom>
        </p:spPr>
        <p:txBody>
          <a:bodyPr lIns="0" tIns="0" rIns="0" bIns="0" rtlCol="0" anchor="t">
            <a:spAutoFit/>
          </a:bodyPr>
          <a:lstStyle/>
          <a:p>
            <a:pPr algn="ctr">
              <a:lnSpc>
                <a:spcPts val="7000"/>
              </a:lnSpc>
              <a:spcBef>
                <a:spcPct val="0"/>
              </a:spcBef>
            </a:pPr>
            <a:r>
              <a:rPr lang="en-US" sz="5000" dirty="0">
                <a:solidFill>
                  <a:srgbClr val="E0435D"/>
                </a:solidFill>
                <a:latin typeface="Arial" panose="020B0604020202020204" pitchFamily="34" charset="0"/>
                <a:ea typeface="Ruddy"/>
                <a:cs typeface="Arial" panose="020B0604020202020204" pitchFamily="34" charset="0"/>
                <a:sym typeface="Ruddy"/>
              </a:rPr>
              <a:t>WILD animals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Freeform 3"/>
          <p:cNvSpPr/>
          <p:nvPr/>
        </p:nvSpPr>
        <p:spPr>
          <a:xfrm>
            <a:off x="2013609" y="2791407"/>
            <a:ext cx="4039719" cy="4704185"/>
          </a:xfrm>
          <a:custGeom>
            <a:avLst/>
            <a:gdLst/>
            <a:ahLst/>
            <a:cxnLst/>
            <a:rect l="l" t="t" r="r" b="b"/>
            <a:pathLst>
              <a:path w="4039719" h="4704185">
                <a:moveTo>
                  <a:pt x="0" y="0"/>
                </a:moveTo>
                <a:lnTo>
                  <a:pt x="4039719" y="0"/>
                </a:lnTo>
                <a:lnTo>
                  <a:pt x="4039719" y="4704186"/>
                </a:lnTo>
                <a:lnTo>
                  <a:pt x="0" y="470418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4" name="Freeform 4"/>
          <p:cNvSpPr/>
          <p:nvPr/>
        </p:nvSpPr>
        <p:spPr>
          <a:xfrm>
            <a:off x="11739158" y="2861768"/>
            <a:ext cx="3875036" cy="4633825"/>
          </a:xfrm>
          <a:custGeom>
            <a:avLst/>
            <a:gdLst/>
            <a:ahLst/>
            <a:cxnLst/>
            <a:rect l="l" t="t" r="r" b="b"/>
            <a:pathLst>
              <a:path w="3875036" h="4633825">
                <a:moveTo>
                  <a:pt x="0" y="0"/>
                </a:moveTo>
                <a:lnTo>
                  <a:pt x="3875036" y="0"/>
                </a:lnTo>
                <a:lnTo>
                  <a:pt x="3875036" y="4633825"/>
                </a:lnTo>
                <a:lnTo>
                  <a:pt x="0" y="4633825"/>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5" name="TextBox 5"/>
          <p:cNvSpPr txBox="1"/>
          <p:nvPr/>
        </p:nvSpPr>
        <p:spPr>
          <a:xfrm>
            <a:off x="1471526" y="8236962"/>
            <a:ext cx="4319674" cy="448841"/>
          </a:xfrm>
          <a:prstGeom prst="rect">
            <a:avLst/>
          </a:prstGeom>
        </p:spPr>
        <p:txBody>
          <a:bodyPr lIns="0" tIns="0" rIns="0" bIns="0" rtlCol="0" anchor="t">
            <a:spAutoFit/>
          </a:bodyPr>
          <a:lstStyle/>
          <a:p>
            <a:pPr algn="l">
              <a:lnSpc>
                <a:spcPts val="3469"/>
              </a:lnSpc>
            </a:pPr>
            <a:r>
              <a:rPr lang="en-US" sz="3070" dirty="0">
                <a:solidFill>
                  <a:srgbClr val="545454"/>
                </a:solidFill>
                <a:latin typeface="Arial" panose="020B0604020202020204" pitchFamily="34" charset="0"/>
                <a:ea typeface="Ruddy"/>
                <a:cs typeface="Arial" panose="020B0604020202020204" pitchFamily="34" charset="0"/>
                <a:sym typeface="Ruddy"/>
              </a:rPr>
              <a:t>Domestic animals live</a:t>
            </a:r>
          </a:p>
        </p:txBody>
      </p:sp>
      <p:sp>
        <p:nvSpPr>
          <p:cNvPr id="6" name="TextBox 6"/>
          <p:cNvSpPr txBox="1"/>
          <p:nvPr/>
        </p:nvSpPr>
        <p:spPr>
          <a:xfrm>
            <a:off x="10767926" y="8236962"/>
            <a:ext cx="4319674" cy="448841"/>
          </a:xfrm>
          <a:prstGeom prst="rect">
            <a:avLst/>
          </a:prstGeom>
        </p:spPr>
        <p:txBody>
          <a:bodyPr lIns="0" tIns="0" rIns="0" bIns="0" rtlCol="0" anchor="t">
            <a:spAutoFit/>
          </a:bodyPr>
          <a:lstStyle/>
          <a:p>
            <a:pPr algn="l">
              <a:lnSpc>
                <a:spcPts val="3469"/>
              </a:lnSpc>
            </a:pPr>
            <a:r>
              <a:rPr lang="en-US" sz="3070" dirty="0">
                <a:solidFill>
                  <a:srgbClr val="545454"/>
                </a:solidFill>
                <a:latin typeface="Arial" panose="020B0604020202020204" pitchFamily="34" charset="0"/>
                <a:ea typeface="Ruddy"/>
                <a:cs typeface="Arial" panose="020B0604020202020204" pitchFamily="34" charset="0"/>
                <a:sym typeface="Ruddy"/>
              </a:rPr>
              <a:t>Wild animals live</a:t>
            </a:r>
          </a:p>
        </p:txBody>
      </p:sp>
      <p:sp>
        <p:nvSpPr>
          <p:cNvPr id="7" name="AutoShape 7"/>
          <p:cNvSpPr/>
          <p:nvPr/>
        </p:nvSpPr>
        <p:spPr>
          <a:xfrm>
            <a:off x="5396279" y="8654780"/>
            <a:ext cx="2655594" cy="0"/>
          </a:xfrm>
          <a:prstGeom prst="line">
            <a:avLst/>
          </a:prstGeom>
          <a:ln w="38100" cap="flat">
            <a:solidFill>
              <a:srgbClr val="545454"/>
            </a:solidFill>
            <a:prstDash val="solid"/>
            <a:headEnd type="none" w="sm" len="sm"/>
            <a:tailEnd type="none" w="sm" len="sm"/>
          </a:ln>
        </p:spPr>
        <p:txBody>
          <a:bodyPr/>
          <a:lstStyle/>
          <a:p>
            <a:endParaRPr lang="en-US"/>
          </a:p>
        </p:txBody>
      </p:sp>
      <p:sp>
        <p:nvSpPr>
          <p:cNvPr id="8" name="AutoShape 8"/>
          <p:cNvSpPr/>
          <p:nvPr/>
        </p:nvSpPr>
        <p:spPr>
          <a:xfrm>
            <a:off x="13892813" y="8635730"/>
            <a:ext cx="2655594" cy="0"/>
          </a:xfrm>
          <a:prstGeom prst="line">
            <a:avLst/>
          </a:prstGeom>
          <a:ln w="38100" cap="flat">
            <a:solidFill>
              <a:srgbClr val="545454"/>
            </a:solidFill>
            <a:prstDash val="solid"/>
            <a:headEnd type="none" w="sm" len="sm"/>
            <a:tailEnd type="none" w="sm" len="sm"/>
          </a:ln>
        </p:spPr>
        <p:txBody>
          <a:bodyPr/>
          <a:lstStyle/>
          <a:p>
            <a:endParaRPr lang="en-US"/>
          </a:p>
        </p:txBody>
      </p:sp>
      <p:sp>
        <p:nvSpPr>
          <p:cNvPr id="9" name="Freeform 9"/>
          <p:cNvSpPr/>
          <p:nvPr/>
        </p:nvSpPr>
        <p:spPr>
          <a:xfrm rot="2506298">
            <a:off x="6850036" y="5306245"/>
            <a:ext cx="1339484" cy="2632892"/>
          </a:xfrm>
          <a:custGeom>
            <a:avLst/>
            <a:gdLst/>
            <a:ahLst/>
            <a:cxnLst/>
            <a:rect l="l" t="t" r="r" b="b"/>
            <a:pathLst>
              <a:path w="1339484" h="2632892">
                <a:moveTo>
                  <a:pt x="0" y="0"/>
                </a:moveTo>
                <a:lnTo>
                  <a:pt x="1339483" y="0"/>
                </a:lnTo>
                <a:lnTo>
                  <a:pt x="1339483" y="2632891"/>
                </a:lnTo>
                <a:lnTo>
                  <a:pt x="0" y="2632891"/>
                </a:lnTo>
                <a:lnTo>
                  <a:pt x="0" y="0"/>
                </a:lnTo>
                <a:close/>
              </a:path>
            </a:pathLst>
          </a:custGeom>
          <a:blipFill>
            <a:blip>
              <a:alphaModFix amt="65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rot="-2430054" flipH="1">
            <a:off x="9590749" y="5298225"/>
            <a:ext cx="1339484" cy="2632892"/>
          </a:xfrm>
          <a:custGeom>
            <a:avLst/>
            <a:gdLst/>
            <a:ahLst/>
            <a:cxnLst/>
            <a:rect l="l" t="t" r="r" b="b"/>
            <a:pathLst>
              <a:path w="1339484" h="2632892">
                <a:moveTo>
                  <a:pt x="1339484" y="0"/>
                </a:moveTo>
                <a:lnTo>
                  <a:pt x="0" y="0"/>
                </a:lnTo>
                <a:lnTo>
                  <a:pt x="0" y="2632891"/>
                </a:lnTo>
                <a:lnTo>
                  <a:pt x="1339484" y="2632891"/>
                </a:lnTo>
                <a:lnTo>
                  <a:pt x="1339484" y="0"/>
                </a:lnTo>
                <a:close/>
              </a:path>
            </a:pathLst>
          </a:custGeom>
          <a:blipFill>
            <a:blip>
              <a:alphaModFix amt="65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1195983" y="1828353"/>
            <a:ext cx="6034259" cy="819199"/>
          </a:xfrm>
          <a:prstGeom prst="rect">
            <a:avLst/>
          </a:prstGeom>
        </p:spPr>
        <p:txBody>
          <a:bodyPr wrap="square" lIns="0" tIns="0" rIns="0" bIns="0" rtlCol="0" anchor="t">
            <a:spAutoFit/>
          </a:bodyPr>
          <a:lstStyle/>
          <a:p>
            <a:pPr algn="ctr">
              <a:lnSpc>
                <a:spcPts val="7000"/>
              </a:lnSpc>
              <a:spcBef>
                <a:spcPct val="0"/>
              </a:spcBef>
            </a:pPr>
            <a:r>
              <a:rPr lang="en-US" sz="5000" dirty="0">
                <a:solidFill>
                  <a:srgbClr val="3065CF"/>
                </a:solidFill>
                <a:latin typeface="Arial" panose="020B0604020202020204" pitchFamily="34" charset="0"/>
                <a:ea typeface="Ruddy"/>
                <a:cs typeface="Arial" panose="020B0604020202020204" pitchFamily="34" charset="0"/>
                <a:sym typeface="Ruddy"/>
              </a:rPr>
              <a:t>DOMESTIC animals</a:t>
            </a:r>
          </a:p>
        </p:txBody>
      </p:sp>
      <p:sp>
        <p:nvSpPr>
          <p:cNvPr id="12" name="TextBox 12"/>
          <p:cNvSpPr txBox="1"/>
          <p:nvPr/>
        </p:nvSpPr>
        <p:spPr>
          <a:xfrm>
            <a:off x="6454979" y="3634364"/>
            <a:ext cx="5070705" cy="1661021"/>
          </a:xfrm>
          <a:prstGeom prst="rect">
            <a:avLst/>
          </a:prstGeom>
        </p:spPr>
        <p:txBody>
          <a:bodyPr lIns="0" tIns="0" rIns="0" bIns="0" rtlCol="0" anchor="t">
            <a:spAutoFit/>
          </a:bodyPr>
          <a:lstStyle/>
          <a:p>
            <a:pPr algn="ctr">
              <a:lnSpc>
                <a:spcPts val="6520"/>
              </a:lnSpc>
            </a:pPr>
            <a:r>
              <a:rPr lang="en-US" sz="5770" b="1" dirty="0">
                <a:solidFill>
                  <a:srgbClr val="545454"/>
                </a:solidFill>
                <a:latin typeface="Arial" panose="020B0604020202020204" pitchFamily="34" charset="0"/>
                <a:ea typeface="Ruddy Bold"/>
                <a:cs typeface="Arial" panose="020B0604020202020204" pitchFamily="34" charset="0"/>
                <a:sym typeface="Ruddy Bold"/>
              </a:rPr>
              <a:t>Finish these sentences:</a:t>
            </a:r>
          </a:p>
        </p:txBody>
      </p:sp>
      <p:sp>
        <p:nvSpPr>
          <p:cNvPr id="13" name="TextBox 13"/>
          <p:cNvSpPr txBox="1"/>
          <p:nvPr/>
        </p:nvSpPr>
        <p:spPr>
          <a:xfrm>
            <a:off x="11018673" y="1828353"/>
            <a:ext cx="5316006" cy="819199"/>
          </a:xfrm>
          <a:prstGeom prst="rect">
            <a:avLst/>
          </a:prstGeom>
        </p:spPr>
        <p:txBody>
          <a:bodyPr lIns="0" tIns="0" rIns="0" bIns="0" rtlCol="0" anchor="t">
            <a:spAutoFit/>
          </a:bodyPr>
          <a:lstStyle/>
          <a:p>
            <a:pPr algn="ctr">
              <a:lnSpc>
                <a:spcPts val="7000"/>
              </a:lnSpc>
              <a:spcBef>
                <a:spcPct val="0"/>
              </a:spcBef>
            </a:pPr>
            <a:r>
              <a:rPr lang="en-US" sz="5000" dirty="0">
                <a:solidFill>
                  <a:srgbClr val="E0435D"/>
                </a:solidFill>
                <a:latin typeface="Arial" panose="020B0604020202020204" pitchFamily="34" charset="0"/>
                <a:ea typeface="Ruddy"/>
                <a:cs typeface="Arial" panose="020B0604020202020204" pitchFamily="34" charset="0"/>
                <a:sym typeface="Ruddy"/>
              </a:rPr>
              <a:t>WILD animals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078" y="3279483"/>
            <a:ext cx="18576156" cy="17042590"/>
            <a:chOff x="0" y="0"/>
            <a:chExt cx="1474937" cy="1353173"/>
          </a:xfrm>
        </p:grpSpPr>
        <p:sp>
          <p:nvSpPr>
            <p:cNvPr id="3" name="Freeform 3"/>
            <p:cNvSpPr/>
            <p:nvPr/>
          </p:nvSpPr>
          <p:spPr>
            <a:xfrm>
              <a:off x="0" y="0"/>
              <a:ext cx="1474937" cy="1353173"/>
            </a:xfrm>
            <a:custGeom>
              <a:avLst/>
              <a:gdLst/>
              <a:ahLst/>
              <a:cxnLst/>
              <a:rect l="l" t="t" r="r" b="b"/>
              <a:pathLst>
                <a:path w="1474937" h="1353173">
                  <a:moveTo>
                    <a:pt x="737469" y="0"/>
                  </a:moveTo>
                  <a:cubicBezTo>
                    <a:pt x="330176" y="0"/>
                    <a:pt x="0" y="302918"/>
                    <a:pt x="0" y="676587"/>
                  </a:cubicBezTo>
                  <a:cubicBezTo>
                    <a:pt x="0" y="1050255"/>
                    <a:pt x="330176" y="1353173"/>
                    <a:pt x="737469" y="1353173"/>
                  </a:cubicBezTo>
                  <a:cubicBezTo>
                    <a:pt x="1144761" y="1353173"/>
                    <a:pt x="1474937" y="1050255"/>
                    <a:pt x="1474937" y="676587"/>
                  </a:cubicBezTo>
                  <a:cubicBezTo>
                    <a:pt x="1474937" y="302918"/>
                    <a:pt x="1144761" y="0"/>
                    <a:pt x="737469" y="0"/>
                  </a:cubicBezTo>
                  <a:close/>
                </a:path>
              </a:pathLst>
            </a:custGeom>
            <a:solidFill>
              <a:srgbClr val="EEF4FF"/>
            </a:solidFill>
          </p:spPr>
          <p:txBody>
            <a:bodyPr/>
            <a:lstStyle/>
            <a:p>
              <a:endParaRPr lang="en-US"/>
            </a:p>
          </p:txBody>
        </p:sp>
        <p:sp>
          <p:nvSpPr>
            <p:cNvPr id="4" name="TextBox 4"/>
            <p:cNvSpPr txBox="1"/>
            <p:nvPr/>
          </p:nvSpPr>
          <p:spPr>
            <a:xfrm>
              <a:off x="138275" y="79235"/>
              <a:ext cx="1198387" cy="1147078"/>
            </a:xfrm>
            <a:prstGeom prst="rect">
              <a:avLst/>
            </a:prstGeom>
          </p:spPr>
          <p:txBody>
            <a:bodyPr lIns="50800" tIns="50800" rIns="50800" bIns="50800" rtlCol="0" anchor="ctr"/>
            <a:lstStyle/>
            <a:p>
              <a:pPr algn="ctr">
                <a:lnSpc>
                  <a:spcPts val="3738"/>
                </a:lnSpc>
              </a:pPr>
              <a:endParaRPr/>
            </a:p>
          </p:txBody>
        </p:sp>
      </p:grpSp>
      <p:sp>
        <p:nvSpPr>
          <p:cNvPr id="5" name="Freeform 5"/>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6" name="Freeform 6"/>
          <p:cNvSpPr/>
          <p:nvPr/>
        </p:nvSpPr>
        <p:spPr>
          <a:xfrm>
            <a:off x="2013609" y="2791407"/>
            <a:ext cx="4039719" cy="4704185"/>
          </a:xfrm>
          <a:custGeom>
            <a:avLst/>
            <a:gdLst/>
            <a:ahLst/>
            <a:cxnLst/>
            <a:rect l="l" t="t" r="r" b="b"/>
            <a:pathLst>
              <a:path w="4039719" h="4704185">
                <a:moveTo>
                  <a:pt x="0" y="0"/>
                </a:moveTo>
                <a:lnTo>
                  <a:pt x="4039719" y="0"/>
                </a:lnTo>
                <a:lnTo>
                  <a:pt x="4039719" y="4704186"/>
                </a:lnTo>
                <a:lnTo>
                  <a:pt x="0" y="470418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Freeform 7"/>
          <p:cNvSpPr/>
          <p:nvPr/>
        </p:nvSpPr>
        <p:spPr>
          <a:xfrm>
            <a:off x="11739158" y="2861768"/>
            <a:ext cx="3875036" cy="4633825"/>
          </a:xfrm>
          <a:custGeom>
            <a:avLst/>
            <a:gdLst/>
            <a:ahLst/>
            <a:cxnLst/>
            <a:rect l="l" t="t" r="r" b="b"/>
            <a:pathLst>
              <a:path w="3875036" h="4633825">
                <a:moveTo>
                  <a:pt x="0" y="0"/>
                </a:moveTo>
                <a:lnTo>
                  <a:pt x="3875036" y="0"/>
                </a:lnTo>
                <a:lnTo>
                  <a:pt x="3875036" y="4633825"/>
                </a:lnTo>
                <a:lnTo>
                  <a:pt x="0" y="4633825"/>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8" name="Group 8"/>
          <p:cNvGrpSpPr/>
          <p:nvPr/>
        </p:nvGrpSpPr>
        <p:grpSpPr>
          <a:xfrm>
            <a:off x="1432760" y="8130439"/>
            <a:ext cx="2600708" cy="1127861"/>
            <a:chOff x="0" y="0"/>
            <a:chExt cx="3467611" cy="1503815"/>
          </a:xfrm>
        </p:grpSpPr>
        <p:grpSp>
          <p:nvGrpSpPr>
            <p:cNvPr id="9" name="Group 9"/>
            <p:cNvGrpSpPr/>
            <p:nvPr/>
          </p:nvGrpSpPr>
          <p:grpSpPr>
            <a:xfrm>
              <a:off x="115789" y="0"/>
              <a:ext cx="3236034" cy="1503815"/>
              <a:chOff x="0" y="0"/>
              <a:chExt cx="639217" cy="297050"/>
            </a:xfrm>
          </p:grpSpPr>
          <p:sp>
            <p:nvSpPr>
              <p:cNvPr id="10" name="Freeform 10"/>
              <p:cNvSpPr/>
              <p:nvPr/>
            </p:nvSpPr>
            <p:spPr>
              <a:xfrm>
                <a:off x="0" y="0"/>
                <a:ext cx="639217" cy="297050"/>
              </a:xfrm>
              <a:custGeom>
                <a:avLst/>
                <a:gdLst/>
                <a:ahLst/>
                <a:cxnLst/>
                <a:rect l="l" t="t" r="r" b="b"/>
                <a:pathLst>
                  <a:path w="639217" h="297050">
                    <a:moveTo>
                      <a:pt x="148525" y="0"/>
                    </a:moveTo>
                    <a:lnTo>
                      <a:pt x="490692" y="0"/>
                    </a:lnTo>
                    <a:cubicBezTo>
                      <a:pt x="530083" y="0"/>
                      <a:pt x="567861" y="15648"/>
                      <a:pt x="595715" y="43502"/>
                    </a:cubicBezTo>
                    <a:cubicBezTo>
                      <a:pt x="623568" y="71356"/>
                      <a:pt x="639217" y="109134"/>
                      <a:pt x="639217" y="148525"/>
                    </a:cubicBezTo>
                    <a:lnTo>
                      <a:pt x="639217" y="148525"/>
                    </a:lnTo>
                    <a:cubicBezTo>
                      <a:pt x="639217" y="230553"/>
                      <a:pt x="572720" y="297050"/>
                      <a:pt x="490692" y="297050"/>
                    </a:cubicBezTo>
                    <a:lnTo>
                      <a:pt x="148525" y="297050"/>
                    </a:lnTo>
                    <a:cubicBezTo>
                      <a:pt x="109134" y="297050"/>
                      <a:pt x="71356" y="281402"/>
                      <a:pt x="43502" y="253548"/>
                    </a:cubicBezTo>
                    <a:cubicBezTo>
                      <a:pt x="15648" y="225694"/>
                      <a:pt x="0" y="187916"/>
                      <a:pt x="0" y="148525"/>
                    </a:cubicBezTo>
                    <a:lnTo>
                      <a:pt x="0" y="148525"/>
                    </a:lnTo>
                    <a:cubicBezTo>
                      <a:pt x="0" y="109134"/>
                      <a:pt x="15648" y="71356"/>
                      <a:pt x="43502" y="43502"/>
                    </a:cubicBezTo>
                    <a:cubicBezTo>
                      <a:pt x="71356" y="15648"/>
                      <a:pt x="109134" y="0"/>
                      <a:pt x="148525" y="0"/>
                    </a:cubicBezTo>
                    <a:close/>
                  </a:path>
                </a:pathLst>
              </a:custGeom>
              <a:solidFill>
                <a:srgbClr val="3065CF"/>
              </a:solidFill>
            </p:spPr>
            <p:txBody>
              <a:bodyPr/>
              <a:lstStyle/>
              <a:p>
                <a:endParaRPr lang="en-US"/>
              </a:p>
            </p:txBody>
          </p:sp>
          <p:sp>
            <p:nvSpPr>
              <p:cNvPr id="11" name="TextBox 11"/>
              <p:cNvSpPr txBox="1"/>
              <p:nvPr/>
            </p:nvSpPr>
            <p:spPr>
              <a:xfrm>
                <a:off x="0" y="-66675"/>
                <a:ext cx="639217" cy="363725"/>
              </a:xfrm>
              <a:prstGeom prst="rect">
                <a:avLst/>
              </a:prstGeom>
            </p:spPr>
            <p:txBody>
              <a:bodyPr lIns="50800" tIns="50800" rIns="50800" bIns="50800" rtlCol="0" anchor="ctr"/>
              <a:lstStyle/>
              <a:p>
                <a:pPr algn="ctr">
                  <a:lnSpc>
                    <a:spcPts val="3154"/>
                  </a:lnSpc>
                </a:pPr>
                <a:endParaRPr/>
              </a:p>
            </p:txBody>
          </p:sp>
        </p:grpSp>
        <p:sp>
          <p:nvSpPr>
            <p:cNvPr id="12" name="TextBox 12"/>
            <p:cNvSpPr txBox="1"/>
            <p:nvPr/>
          </p:nvSpPr>
          <p:spPr>
            <a:xfrm>
              <a:off x="0" y="141250"/>
              <a:ext cx="3467611" cy="1116540"/>
            </a:xfrm>
            <a:prstGeom prst="rect">
              <a:avLst/>
            </a:prstGeom>
          </p:spPr>
          <p:txBody>
            <a:bodyPr lIns="0" tIns="0" rIns="0" bIns="0" rtlCol="0" anchor="t">
              <a:spAutoFit/>
            </a:bodyPr>
            <a:lstStyle/>
            <a:p>
              <a:pPr algn="ctr">
                <a:lnSpc>
                  <a:spcPts val="7000"/>
                </a:lnSpc>
                <a:spcBef>
                  <a:spcPct val="0"/>
                </a:spcBef>
              </a:pPr>
              <a:r>
                <a:rPr lang="en-US" sz="5000" dirty="0">
                  <a:solidFill>
                    <a:srgbClr val="FFFFFF"/>
                  </a:solidFill>
                  <a:latin typeface="Arial" panose="020B0604020202020204" pitchFamily="34" charset="0"/>
                  <a:ea typeface="Ruddy"/>
                  <a:cs typeface="Arial" panose="020B0604020202020204" pitchFamily="34" charset="0"/>
                  <a:sym typeface="Ruddy"/>
                </a:rPr>
                <a:t>Food</a:t>
              </a:r>
            </a:p>
          </p:txBody>
        </p:sp>
      </p:grpSp>
      <p:grpSp>
        <p:nvGrpSpPr>
          <p:cNvPr id="13" name="Group 13"/>
          <p:cNvGrpSpPr/>
          <p:nvPr/>
        </p:nvGrpSpPr>
        <p:grpSpPr>
          <a:xfrm>
            <a:off x="5197393" y="8130439"/>
            <a:ext cx="3002466" cy="1127861"/>
            <a:chOff x="0" y="0"/>
            <a:chExt cx="4003287" cy="1503815"/>
          </a:xfrm>
        </p:grpSpPr>
        <p:grpSp>
          <p:nvGrpSpPr>
            <p:cNvPr id="14" name="Group 14"/>
            <p:cNvGrpSpPr/>
            <p:nvPr/>
          </p:nvGrpSpPr>
          <p:grpSpPr>
            <a:xfrm>
              <a:off x="0" y="0"/>
              <a:ext cx="4003287" cy="1503815"/>
              <a:chOff x="0" y="0"/>
              <a:chExt cx="790773" cy="297050"/>
            </a:xfrm>
          </p:grpSpPr>
          <p:sp>
            <p:nvSpPr>
              <p:cNvPr id="15" name="Freeform 15"/>
              <p:cNvSpPr/>
              <p:nvPr/>
            </p:nvSpPr>
            <p:spPr>
              <a:xfrm>
                <a:off x="0" y="0"/>
                <a:ext cx="790773" cy="297050"/>
              </a:xfrm>
              <a:custGeom>
                <a:avLst/>
                <a:gdLst/>
                <a:ahLst/>
                <a:cxnLst/>
                <a:rect l="l" t="t" r="r" b="b"/>
                <a:pathLst>
                  <a:path w="790773" h="297050">
                    <a:moveTo>
                      <a:pt x="131505" y="0"/>
                    </a:moveTo>
                    <a:lnTo>
                      <a:pt x="659268" y="0"/>
                    </a:lnTo>
                    <a:cubicBezTo>
                      <a:pt x="731896" y="0"/>
                      <a:pt x="790773" y="58877"/>
                      <a:pt x="790773" y="131505"/>
                    </a:cubicBezTo>
                    <a:lnTo>
                      <a:pt x="790773" y="165545"/>
                    </a:lnTo>
                    <a:cubicBezTo>
                      <a:pt x="790773" y="200422"/>
                      <a:pt x="776918" y="233871"/>
                      <a:pt x="752256" y="258533"/>
                    </a:cubicBezTo>
                    <a:cubicBezTo>
                      <a:pt x="727594" y="283195"/>
                      <a:pt x="694145" y="297050"/>
                      <a:pt x="659268" y="297050"/>
                    </a:cubicBezTo>
                    <a:lnTo>
                      <a:pt x="131505" y="297050"/>
                    </a:lnTo>
                    <a:cubicBezTo>
                      <a:pt x="96627" y="297050"/>
                      <a:pt x="63179" y="283195"/>
                      <a:pt x="38517" y="258533"/>
                    </a:cubicBezTo>
                    <a:cubicBezTo>
                      <a:pt x="13855" y="233871"/>
                      <a:pt x="0" y="200422"/>
                      <a:pt x="0" y="165545"/>
                    </a:cubicBezTo>
                    <a:lnTo>
                      <a:pt x="0" y="131505"/>
                    </a:lnTo>
                    <a:cubicBezTo>
                      <a:pt x="0" y="58877"/>
                      <a:pt x="58877" y="0"/>
                      <a:pt x="131505" y="0"/>
                    </a:cubicBezTo>
                    <a:close/>
                  </a:path>
                </a:pathLst>
              </a:custGeom>
              <a:solidFill>
                <a:srgbClr val="3065CF"/>
              </a:solidFill>
            </p:spPr>
            <p:txBody>
              <a:bodyPr/>
              <a:lstStyle/>
              <a:p>
                <a:endParaRPr lang="en-US"/>
              </a:p>
            </p:txBody>
          </p:sp>
          <p:sp>
            <p:nvSpPr>
              <p:cNvPr id="16" name="TextBox 16"/>
              <p:cNvSpPr txBox="1"/>
              <p:nvPr/>
            </p:nvSpPr>
            <p:spPr>
              <a:xfrm>
                <a:off x="0" y="-66675"/>
                <a:ext cx="790773" cy="363725"/>
              </a:xfrm>
              <a:prstGeom prst="rect">
                <a:avLst/>
              </a:prstGeom>
            </p:spPr>
            <p:txBody>
              <a:bodyPr lIns="50800" tIns="50800" rIns="50800" bIns="50800" rtlCol="0" anchor="ctr"/>
              <a:lstStyle/>
              <a:p>
                <a:pPr algn="ctr">
                  <a:lnSpc>
                    <a:spcPts val="3154"/>
                  </a:lnSpc>
                </a:pPr>
                <a:endParaRPr/>
              </a:p>
            </p:txBody>
          </p:sp>
        </p:grpSp>
        <p:sp>
          <p:nvSpPr>
            <p:cNvPr id="17" name="TextBox 17"/>
            <p:cNvSpPr txBox="1"/>
            <p:nvPr/>
          </p:nvSpPr>
          <p:spPr>
            <a:xfrm>
              <a:off x="267838" y="141250"/>
              <a:ext cx="3467611" cy="1116540"/>
            </a:xfrm>
            <a:prstGeom prst="rect">
              <a:avLst/>
            </a:prstGeom>
          </p:spPr>
          <p:txBody>
            <a:bodyPr lIns="0" tIns="0" rIns="0" bIns="0" rtlCol="0" anchor="t">
              <a:spAutoFit/>
            </a:bodyPr>
            <a:lstStyle/>
            <a:p>
              <a:pPr algn="ctr">
                <a:lnSpc>
                  <a:spcPts val="7000"/>
                </a:lnSpc>
                <a:spcBef>
                  <a:spcPct val="0"/>
                </a:spcBef>
              </a:pPr>
              <a:r>
                <a:rPr lang="en-US" sz="5000" dirty="0">
                  <a:solidFill>
                    <a:srgbClr val="FFFFFF"/>
                  </a:solidFill>
                  <a:latin typeface="Arial" panose="020B0604020202020204" pitchFamily="34" charset="0"/>
                  <a:ea typeface="Ruddy"/>
                  <a:cs typeface="Arial" panose="020B0604020202020204" pitchFamily="34" charset="0"/>
                  <a:sym typeface="Ruddy"/>
                </a:rPr>
                <a:t>Shelter</a:t>
              </a:r>
            </a:p>
          </p:txBody>
        </p:sp>
      </p:grpSp>
      <p:grpSp>
        <p:nvGrpSpPr>
          <p:cNvPr id="18" name="Group 18"/>
          <p:cNvGrpSpPr/>
          <p:nvPr/>
        </p:nvGrpSpPr>
        <p:grpSpPr>
          <a:xfrm>
            <a:off x="9363783" y="8132081"/>
            <a:ext cx="2908377" cy="1127861"/>
            <a:chOff x="0" y="0"/>
            <a:chExt cx="3877836" cy="1503815"/>
          </a:xfrm>
        </p:grpSpPr>
        <p:grpSp>
          <p:nvGrpSpPr>
            <p:cNvPr id="19" name="Group 19"/>
            <p:cNvGrpSpPr/>
            <p:nvPr/>
          </p:nvGrpSpPr>
          <p:grpSpPr>
            <a:xfrm>
              <a:off x="0" y="0"/>
              <a:ext cx="3877836" cy="1503815"/>
              <a:chOff x="0" y="0"/>
              <a:chExt cx="765992" cy="297050"/>
            </a:xfrm>
          </p:grpSpPr>
          <p:sp>
            <p:nvSpPr>
              <p:cNvPr id="20" name="Freeform 20"/>
              <p:cNvSpPr/>
              <p:nvPr/>
            </p:nvSpPr>
            <p:spPr>
              <a:xfrm>
                <a:off x="0" y="0"/>
                <a:ext cx="765992" cy="297050"/>
              </a:xfrm>
              <a:custGeom>
                <a:avLst/>
                <a:gdLst/>
                <a:ahLst/>
                <a:cxnLst/>
                <a:rect l="l" t="t" r="r" b="b"/>
                <a:pathLst>
                  <a:path w="765992" h="297050">
                    <a:moveTo>
                      <a:pt x="135759" y="0"/>
                    </a:moveTo>
                    <a:lnTo>
                      <a:pt x="630233" y="0"/>
                    </a:lnTo>
                    <a:cubicBezTo>
                      <a:pt x="666239" y="0"/>
                      <a:pt x="700770" y="14303"/>
                      <a:pt x="726229" y="39763"/>
                    </a:cubicBezTo>
                    <a:cubicBezTo>
                      <a:pt x="751689" y="65223"/>
                      <a:pt x="765992" y="99753"/>
                      <a:pt x="765992" y="135759"/>
                    </a:cubicBezTo>
                    <a:lnTo>
                      <a:pt x="765992" y="161291"/>
                    </a:lnTo>
                    <a:cubicBezTo>
                      <a:pt x="765992" y="197296"/>
                      <a:pt x="751689" y="231827"/>
                      <a:pt x="726229" y="257287"/>
                    </a:cubicBezTo>
                    <a:cubicBezTo>
                      <a:pt x="700770" y="282747"/>
                      <a:pt x="666239" y="297050"/>
                      <a:pt x="630233" y="297050"/>
                    </a:cubicBezTo>
                    <a:lnTo>
                      <a:pt x="135759" y="297050"/>
                    </a:lnTo>
                    <a:cubicBezTo>
                      <a:pt x="99753" y="297050"/>
                      <a:pt x="65223" y="282747"/>
                      <a:pt x="39763" y="257287"/>
                    </a:cubicBezTo>
                    <a:cubicBezTo>
                      <a:pt x="14303" y="231827"/>
                      <a:pt x="0" y="197296"/>
                      <a:pt x="0" y="161291"/>
                    </a:cubicBezTo>
                    <a:lnTo>
                      <a:pt x="0" y="135759"/>
                    </a:lnTo>
                    <a:cubicBezTo>
                      <a:pt x="0" y="99753"/>
                      <a:pt x="14303" y="65223"/>
                      <a:pt x="39763" y="39763"/>
                    </a:cubicBezTo>
                    <a:cubicBezTo>
                      <a:pt x="65223" y="14303"/>
                      <a:pt x="99753" y="0"/>
                      <a:pt x="135759" y="0"/>
                    </a:cubicBezTo>
                    <a:close/>
                  </a:path>
                </a:pathLst>
              </a:custGeom>
              <a:solidFill>
                <a:srgbClr val="3065CF"/>
              </a:solidFill>
            </p:spPr>
            <p:txBody>
              <a:bodyPr/>
              <a:lstStyle/>
              <a:p>
                <a:endParaRPr lang="en-US"/>
              </a:p>
            </p:txBody>
          </p:sp>
          <p:sp>
            <p:nvSpPr>
              <p:cNvPr id="21" name="TextBox 21"/>
              <p:cNvSpPr txBox="1"/>
              <p:nvPr/>
            </p:nvSpPr>
            <p:spPr>
              <a:xfrm>
                <a:off x="0" y="-66675"/>
                <a:ext cx="765992" cy="363725"/>
              </a:xfrm>
              <a:prstGeom prst="rect">
                <a:avLst/>
              </a:prstGeom>
            </p:spPr>
            <p:txBody>
              <a:bodyPr lIns="50800" tIns="50800" rIns="50800" bIns="50800" rtlCol="0" anchor="ctr"/>
              <a:lstStyle/>
              <a:p>
                <a:pPr algn="ctr">
                  <a:lnSpc>
                    <a:spcPts val="3154"/>
                  </a:lnSpc>
                </a:pPr>
                <a:endParaRPr/>
              </a:p>
            </p:txBody>
          </p:sp>
        </p:grpSp>
        <p:sp>
          <p:nvSpPr>
            <p:cNvPr id="22" name="TextBox 22"/>
            <p:cNvSpPr txBox="1"/>
            <p:nvPr/>
          </p:nvSpPr>
          <p:spPr>
            <a:xfrm>
              <a:off x="205112" y="141250"/>
              <a:ext cx="3467611" cy="1116540"/>
            </a:xfrm>
            <a:prstGeom prst="rect">
              <a:avLst/>
            </a:prstGeom>
          </p:spPr>
          <p:txBody>
            <a:bodyPr lIns="0" tIns="0" rIns="0" bIns="0" rtlCol="0" anchor="t">
              <a:spAutoFit/>
            </a:bodyPr>
            <a:lstStyle/>
            <a:p>
              <a:pPr algn="ctr">
                <a:lnSpc>
                  <a:spcPts val="7000"/>
                </a:lnSpc>
                <a:spcBef>
                  <a:spcPct val="0"/>
                </a:spcBef>
              </a:pPr>
              <a:r>
                <a:rPr lang="en-US" sz="5000" dirty="0">
                  <a:solidFill>
                    <a:srgbClr val="FFFFFF"/>
                  </a:solidFill>
                  <a:latin typeface="Arial" panose="020B0604020202020204" pitchFamily="34" charset="0"/>
                  <a:ea typeface="Ruddy"/>
                  <a:cs typeface="Arial" panose="020B0604020202020204" pitchFamily="34" charset="0"/>
                  <a:sym typeface="Ruddy"/>
                </a:rPr>
                <a:t>Water</a:t>
              </a:r>
            </a:p>
          </p:txBody>
        </p:sp>
      </p:grpSp>
      <p:grpSp>
        <p:nvGrpSpPr>
          <p:cNvPr id="23" name="Group 23"/>
          <p:cNvGrpSpPr/>
          <p:nvPr/>
        </p:nvGrpSpPr>
        <p:grpSpPr>
          <a:xfrm>
            <a:off x="13436085" y="8130439"/>
            <a:ext cx="2898594" cy="1127861"/>
            <a:chOff x="0" y="0"/>
            <a:chExt cx="3864792" cy="1503815"/>
          </a:xfrm>
        </p:grpSpPr>
        <p:grpSp>
          <p:nvGrpSpPr>
            <p:cNvPr id="24" name="Group 24"/>
            <p:cNvGrpSpPr/>
            <p:nvPr/>
          </p:nvGrpSpPr>
          <p:grpSpPr>
            <a:xfrm>
              <a:off x="0" y="0"/>
              <a:ext cx="3864792" cy="1503815"/>
              <a:chOff x="0" y="0"/>
              <a:chExt cx="763416" cy="297050"/>
            </a:xfrm>
          </p:grpSpPr>
          <p:sp>
            <p:nvSpPr>
              <p:cNvPr id="25" name="Freeform 25"/>
              <p:cNvSpPr/>
              <p:nvPr/>
            </p:nvSpPr>
            <p:spPr>
              <a:xfrm>
                <a:off x="0" y="0"/>
                <a:ext cx="763416" cy="297050"/>
              </a:xfrm>
              <a:custGeom>
                <a:avLst/>
                <a:gdLst/>
                <a:ahLst/>
                <a:cxnLst/>
                <a:rect l="l" t="t" r="r" b="b"/>
                <a:pathLst>
                  <a:path w="763416" h="297050">
                    <a:moveTo>
                      <a:pt x="136217" y="0"/>
                    </a:moveTo>
                    <a:lnTo>
                      <a:pt x="627199" y="0"/>
                    </a:lnTo>
                    <a:cubicBezTo>
                      <a:pt x="663326" y="0"/>
                      <a:pt x="697973" y="14351"/>
                      <a:pt x="723519" y="39897"/>
                    </a:cubicBezTo>
                    <a:cubicBezTo>
                      <a:pt x="749064" y="65443"/>
                      <a:pt x="763416" y="100090"/>
                      <a:pt x="763416" y="136217"/>
                    </a:cubicBezTo>
                    <a:lnTo>
                      <a:pt x="763416" y="160833"/>
                    </a:lnTo>
                    <a:cubicBezTo>
                      <a:pt x="763416" y="236063"/>
                      <a:pt x="702429" y="297050"/>
                      <a:pt x="627199" y="297050"/>
                    </a:cubicBezTo>
                    <a:lnTo>
                      <a:pt x="136217" y="297050"/>
                    </a:lnTo>
                    <a:cubicBezTo>
                      <a:pt x="60986" y="297050"/>
                      <a:pt x="0" y="236063"/>
                      <a:pt x="0" y="160833"/>
                    </a:cubicBezTo>
                    <a:lnTo>
                      <a:pt x="0" y="136217"/>
                    </a:lnTo>
                    <a:cubicBezTo>
                      <a:pt x="0" y="60986"/>
                      <a:pt x="60986" y="0"/>
                      <a:pt x="136217" y="0"/>
                    </a:cubicBezTo>
                    <a:close/>
                  </a:path>
                </a:pathLst>
              </a:custGeom>
              <a:solidFill>
                <a:srgbClr val="3065CF"/>
              </a:solidFill>
            </p:spPr>
            <p:txBody>
              <a:bodyPr/>
              <a:lstStyle/>
              <a:p>
                <a:endParaRPr lang="en-US"/>
              </a:p>
            </p:txBody>
          </p:sp>
          <p:sp>
            <p:nvSpPr>
              <p:cNvPr id="26" name="TextBox 26"/>
              <p:cNvSpPr txBox="1"/>
              <p:nvPr/>
            </p:nvSpPr>
            <p:spPr>
              <a:xfrm>
                <a:off x="0" y="-66675"/>
                <a:ext cx="763416" cy="363725"/>
              </a:xfrm>
              <a:prstGeom prst="rect">
                <a:avLst/>
              </a:prstGeom>
            </p:spPr>
            <p:txBody>
              <a:bodyPr lIns="50800" tIns="50800" rIns="50800" bIns="50800" rtlCol="0" anchor="ctr"/>
              <a:lstStyle/>
              <a:p>
                <a:pPr algn="ctr">
                  <a:lnSpc>
                    <a:spcPts val="3154"/>
                  </a:lnSpc>
                </a:pPr>
                <a:endParaRPr/>
              </a:p>
            </p:txBody>
          </p:sp>
        </p:grpSp>
        <p:sp>
          <p:nvSpPr>
            <p:cNvPr id="27" name="TextBox 27"/>
            <p:cNvSpPr txBox="1"/>
            <p:nvPr/>
          </p:nvSpPr>
          <p:spPr>
            <a:xfrm>
              <a:off x="198591" y="141250"/>
              <a:ext cx="3467611" cy="1116540"/>
            </a:xfrm>
            <a:prstGeom prst="rect">
              <a:avLst/>
            </a:prstGeom>
          </p:spPr>
          <p:txBody>
            <a:bodyPr lIns="0" tIns="0" rIns="0" bIns="0" rtlCol="0" anchor="t">
              <a:spAutoFit/>
            </a:bodyPr>
            <a:lstStyle/>
            <a:p>
              <a:pPr algn="ctr">
                <a:lnSpc>
                  <a:spcPts val="7000"/>
                </a:lnSpc>
                <a:spcBef>
                  <a:spcPct val="0"/>
                </a:spcBef>
              </a:pPr>
              <a:r>
                <a:rPr lang="en-US" sz="5000" dirty="0">
                  <a:solidFill>
                    <a:srgbClr val="FFFFFF"/>
                  </a:solidFill>
                  <a:latin typeface="Arial" panose="020B0604020202020204" pitchFamily="34" charset="0"/>
                  <a:ea typeface="Ruddy"/>
                  <a:cs typeface="Arial" panose="020B0604020202020204" pitchFamily="34" charset="0"/>
                  <a:sym typeface="Ruddy"/>
                </a:rPr>
                <a:t>Space</a:t>
              </a:r>
            </a:p>
          </p:txBody>
        </p:sp>
      </p:grpSp>
      <p:sp>
        <p:nvSpPr>
          <p:cNvPr id="28" name="Freeform 28"/>
          <p:cNvSpPr/>
          <p:nvPr/>
        </p:nvSpPr>
        <p:spPr>
          <a:xfrm>
            <a:off x="7299327" y="1224225"/>
            <a:ext cx="3193831" cy="4110516"/>
          </a:xfrm>
          <a:custGeom>
            <a:avLst/>
            <a:gdLst/>
            <a:ahLst/>
            <a:cxnLst/>
            <a:rect l="l" t="t" r="r" b="b"/>
            <a:pathLst>
              <a:path w="3193831" h="4110516">
                <a:moveTo>
                  <a:pt x="0" y="0"/>
                </a:moveTo>
                <a:lnTo>
                  <a:pt x="3193832" y="0"/>
                </a:lnTo>
                <a:lnTo>
                  <a:pt x="3193832" y="4110516"/>
                </a:lnTo>
                <a:lnTo>
                  <a:pt x="0" y="4110516"/>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9" name="TextBox 29"/>
          <p:cNvSpPr txBox="1"/>
          <p:nvPr/>
        </p:nvSpPr>
        <p:spPr>
          <a:xfrm>
            <a:off x="1357141" y="1828353"/>
            <a:ext cx="5942186" cy="819199"/>
          </a:xfrm>
          <a:prstGeom prst="rect">
            <a:avLst/>
          </a:prstGeom>
        </p:spPr>
        <p:txBody>
          <a:bodyPr wrap="square" lIns="0" tIns="0" rIns="0" bIns="0" rtlCol="0" anchor="t">
            <a:spAutoFit/>
          </a:bodyPr>
          <a:lstStyle/>
          <a:p>
            <a:pPr algn="ctr">
              <a:lnSpc>
                <a:spcPts val="7000"/>
              </a:lnSpc>
              <a:spcBef>
                <a:spcPct val="0"/>
              </a:spcBef>
            </a:pPr>
            <a:r>
              <a:rPr lang="en-US" sz="5000" dirty="0">
                <a:solidFill>
                  <a:srgbClr val="3065CF"/>
                </a:solidFill>
                <a:latin typeface="Arial" panose="020B0604020202020204" pitchFamily="34" charset="0"/>
                <a:ea typeface="Ruddy"/>
                <a:cs typeface="Arial" panose="020B0604020202020204" pitchFamily="34" charset="0"/>
                <a:sym typeface="Ruddy"/>
              </a:rPr>
              <a:t>DOMESTIC animals</a:t>
            </a:r>
          </a:p>
        </p:txBody>
      </p:sp>
      <p:sp>
        <p:nvSpPr>
          <p:cNvPr id="30" name="TextBox 30"/>
          <p:cNvSpPr txBox="1"/>
          <p:nvPr/>
        </p:nvSpPr>
        <p:spPr>
          <a:xfrm>
            <a:off x="11018673" y="1828353"/>
            <a:ext cx="5316006" cy="819199"/>
          </a:xfrm>
          <a:prstGeom prst="rect">
            <a:avLst/>
          </a:prstGeom>
        </p:spPr>
        <p:txBody>
          <a:bodyPr lIns="0" tIns="0" rIns="0" bIns="0" rtlCol="0" anchor="t">
            <a:spAutoFit/>
          </a:bodyPr>
          <a:lstStyle/>
          <a:p>
            <a:pPr algn="ctr">
              <a:lnSpc>
                <a:spcPts val="7000"/>
              </a:lnSpc>
              <a:spcBef>
                <a:spcPct val="0"/>
              </a:spcBef>
            </a:pPr>
            <a:r>
              <a:rPr lang="en-US" sz="5000" dirty="0">
                <a:solidFill>
                  <a:srgbClr val="E0435D"/>
                </a:solidFill>
                <a:latin typeface="Arial" panose="020B0604020202020204" pitchFamily="34" charset="0"/>
                <a:ea typeface="Ruddy"/>
                <a:cs typeface="Arial" panose="020B0604020202020204" pitchFamily="34" charset="0"/>
                <a:sym typeface="Ruddy"/>
              </a:rPr>
              <a:t>WILD animals</a:t>
            </a:r>
          </a:p>
        </p:txBody>
      </p:sp>
      <p:sp>
        <p:nvSpPr>
          <p:cNvPr id="31" name="TextBox 31"/>
          <p:cNvSpPr txBox="1"/>
          <p:nvPr/>
        </p:nvSpPr>
        <p:spPr>
          <a:xfrm>
            <a:off x="6698626" y="5408103"/>
            <a:ext cx="4586884" cy="1923604"/>
          </a:xfrm>
          <a:prstGeom prst="rect">
            <a:avLst/>
          </a:prstGeom>
        </p:spPr>
        <p:txBody>
          <a:bodyPr lIns="0" tIns="0" rIns="0" bIns="0" rtlCol="0" anchor="t">
            <a:spAutoFit/>
          </a:bodyPr>
          <a:lstStyle/>
          <a:p>
            <a:pPr algn="ctr">
              <a:lnSpc>
                <a:spcPts val="4974"/>
              </a:lnSpc>
            </a:pPr>
            <a:r>
              <a:rPr lang="en-US" sz="4180" b="1" dirty="0">
                <a:solidFill>
                  <a:srgbClr val="545454"/>
                </a:solidFill>
                <a:latin typeface="Arial" panose="020B0604020202020204" pitchFamily="34" charset="0"/>
                <a:ea typeface="Ruddy Bold"/>
                <a:cs typeface="Arial" panose="020B0604020202020204" pitchFamily="34" charset="0"/>
                <a:sym typeface="Ruddy Bold"/>
              </a:rPr>
              <a:t>Name </a:t>
            </a:r>
            <a:r>
              <a:rPr lang="en-US" sz="4180" b="1" dirty="0">
                <a:solidFill>
                  <a:srgbClr val="D25362"/>
                </a:solidFill>
                <a:latin typeface="Arial" panose="020B0604020202020204" pitchFamily="34" charset="0"/>
                <a:ea typeface="Ruddy Bold"/>
                <a:cs typeface="Arial" panose="020B0604020202020204" pitchFamily="34" charset="0"/>
                <a:sym typeface="Ruddy Bold"/>
              </a:rPr>
              <a:t>4 things</a:t>
            </a:r>
          </a:p>
          <a:p>
            <a:pPr algn="ctr">
              <a:lnSpc>
                <a:spcPts val="4974"/>
              </a:lnSpc>
            </a:pPr>
            <a:r>
              <a:rPr lang="en-US" sz="4180" b="1" dirty="0">
                <a:solidFill>
                  <a:srgbClr val="545454"/>
                </a:solidFill>
                <a:latin typeface="Arial" panose="020B0604020202020204" pitchFamily="34" charset="0"/>
                <a:ea typeface="Ruddy Bold"/>
                <a:cs typeface="Arial" panose="020B0604020202020204" pitchFamily="34" charset="0"/>
                <a:sym typeface="Ruddy Bold"/>
              </a:rPr>
              <a:t>ALL animals need to survive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Freeform 3"/>
          <p:cNvSpPr/>
          <p:nvPr/>
        </p:nvSpPr>
        <p:spPr>
          <a:xfrm>
            <a:off x="2869468" y="2911824"/>
            <a:ext cx="4039719" cy="4704185"/>
          </a:xfrm>
          <a:custGeom>
            <a:avLst/>
            <a:gdLst/>
            <a:ahLst/>
            <a:cxnLst/>
            <a:rect l="l" t="t" r="r" b="b"/>
            <a:pathLst>
              <a:path w="4039719" h="4704185">
                <a:moveTo>
                  <a:pt x="0" y="0"/>
                </a:moveTo>
                <a:lnTo>
                  <a:pt x="4039719" y="0"/>
                </a:lnTo>
                <a:lnTo>
                  <a:pt x="4039719" y="4704185"/>
                </a:lnTo>
                <a:lnTo>
                  <a:pt x="0" y="4704185"/>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4" name="Freeform 4"/>
          <p:cNvSpPr/>
          <p:nvPr/>
        </p:nvSpPr>
        <p:spPr>
          <a:xfrm>
            <a:off x="10786275" y="2947004"/>
            <a:ext cx="3875036" cy="4633825"/>
          </a:xfrm>
          <a:custGeom>
            <a:avLst/>
            <a:gdLst/>
            <a:ahLst/>
            <a:cxnLst/>
            <a:rect l="l" t="t" r="r" b="b"/>
            <a:pathLst>
              <a:path w="3875036" h="4633825">
                <a:moveTo>
                  <a:pt x="0" y="0"/>
                </a:moveTo>
                <a:lnTo>
                  <a:pt x="3875036" y="0"/>
                </a:lnTo>
                <a:lnTo>
                  <a:pt x="3875036" y="4633824"/>
                </a:lnTo>
                <a:lnTo>
                  <a:pt x="0" y="4633824"/>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5"/>
          <p:cNvSpPr/>
          <p:nvPr/>
        </p:nvSpPr>
        <p:spPr>
          <a:xfrm>
            <a:off x="6365312" y="3072600"/>
            <a:ext cx="5110947" cy="5110947"/>
          </a:xfrm>
          <a:custGeom>
            <a:avLst/>
            <a:gdLst/>
            <a:ahLst/>
            <a:cxnLst/>
            <a:rect l="l" t="t" r="r" b="b"/>
            <a:pathLst>
              <a:path w="5110947" h="5110947">
                <a:moveTo>
                  <a:pt x="0" y="0"/>
                </a:moveTo>
                <a:lnTo>
                  <a:pt x="5110947" y="0"/>
                </a:lnTo>
                <a:lnTo>
                  <a:pt x="5110947" y="5110947"/>
                </a:lnTo>
                <a:lnTo>
                  <a:pt x="0" y="511094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6" name="TextBox 6"/>
          <p:cNvSpPr txBox="1"/>
          <p:nvPr/>
        </p:nvSpPr>
        <p:spPr>
          <a:xfrm>
            <a:off x="2078327" y="1828354"/>
            <a:ext cx="5922673" cy="819199"/>
          </a:xfrm>
          <a:prstGeom prst="rect">
            <a:avLst/>
          </a:prstGeom>
        </p:spPr>
        <p:txBody>
          <a:bodyPr wrap="square" lIns="0" tIns="0" rIns="0" bIns="0" rtlCol="0" anchor="t">
            <a:spAutoFit/>
          </a:bodyPr>
          <a:lstStyle/>
          <a:p>
            <a:pPr algn="ctr">
              <a:lnSpc>
                <a:spcPts val="7000"/>
              </a:lnSpc>
              <a:spcBef>
                <a:spcPct val="0"/>
              </a:spcBef>
            </a:pPr>
            <a:r>
              <a:rPr lang="en-US" sz="5000" dirty="0">
                <a:solidFill>
                  <a:srgbClr val="3065CF"/>
                </a:solidFill>
                <a:latin typeface="Arial" panose="020B0604020202020204" pitchFamily="34" charset="0"/>
                <a:ea typeface="Ruddy"/>
                <a:cs typeface="Arial" panose="020B0604020202020204" pitchFamily="34" charset="0"/>
                <a:sym typeface="Ruddy"/>
              </a:rPr>
              <a:t>DOMESTIC animals</a:t>
            </a:r>
          </a:p>
        </p:txBody>
      </p:sp>
      <p:sp>
        <p:nvSpPr>
          <p:cNvPr id="7" name="TextBox 7"/>
          <p:cNvSpPr txBox="1"/>
          <p:nvPr/>
        </p:nvSpPr>
        <p:spPr>
          <a:xfrm>
            <a:off x="10065790" y="1901940"/>
            <a:ext cx="5316006" cy="819199"/>
          </a:xfrm>
          <a:prstGeom prst="rect">
            <a:avLst/>
          </a:prstGeom>
        </p:spPr>
        <p:txBody>
          <a:bodyPr lIns="0" tIns="0" rIns="0" bIns="0" rtlCol="0" anchor="t">
            <a:spAutoFit/>
          </a:bodyPr>
          <a:lstStyle/>
          <a:p>
            <a:pPr algn="ctr">
              <a:lnSpc>
                <a:spcPts val="7000"/>
              </a:lnSpc>
              <a:spcBef>
                <a:spcPct val="0"/>
              </a:spcBef>
            </a:pPr>
            <a:r>
              <a:rPr lang="en-US" sz="5000" dirty="0">
                <a:solidFill>
                  <a:srgbClr val="E0435D"/>
                </a:solidFill>
                <a:latin typeface="Arial" panose="020B0604020202020204" pitchFamily="34" charset="0"/>
                <a:ea typeface="Ruddy"/>
                <a:cs typeface="Arial" panose="020B0604020202020204" pitchFamily="34" charset="0"/>
                <a:sym typeface="Ruddy"/>
              </a:rPr>
              <a:t>WILD animals</a:t>
            </a:r>
          </a:p>
        </p:txBody>
      </p:sp>
      <p:sp>
        <p:nvSpPr>
          <p:cNvPr id="8" name="TextBox 8"/>
          <p:cNvSpPr txBox="1"/>
          <p:nvPr/>
        </p:nvSpPr>
        <p:spPr>
          <a:xfrm>
            <a:off x="2269501" y="7851703"/>
            <a:ext cx="5114201" cy="1308050"/>
          </a:xfrm>
          <a:prstGeom prst="rect">
            <a:avLst/>
          </a:prstGeom>
        </p:spPr>
        <p:txBody>
          <a:bodyPr lIns="0" tIns="0" rIns="0" bIns="0" rtlCol="0" anchor="t">
            <a:spAutoFit/>
          </a:bodyPr>
          <a:lstStyle/>
          <a:p>
            <a:pPr algn="ctr">
              <a:lnSpc>
                <a:spcPts val="3415"/>
              </a:lnSpc>
            </a:pPr>
            <a:r>
              <a:rPr lang="en-US" sz="2870" dirty="0">
                <a:solidFill>
                  <a:srgbClr val="545454"/>
                </a:solidFill>
                <a:latin typeface="Arial" panose="020B0604020202020204" pitchFamily="34" charset="0"/>
                <a:ea typeface="Ruddy"/>
                <a:cs typeface="Arial" panose="020B0604020202020204" pitchFamily="34" charset="0"/>
                <a:sym typeface="Ruddy"/>
              </a:rPr>
              <a:t>How do humans make sure that domestic animals have everything they need?</a:t>
            </a:r>
          </a:p>
        </p:txBody>
      </p:sp>
      <p:sp>
        <p:nvSpPr>
          <p:cNvPr id="9" name="TextBox 9"/>
          <p:cNvSpPr txBox="1"/>
          <p:nvPr/>
        </p:nvSpPr>
        <p:spPr>
          <a:xfrm>
            <a:off x="10177147" y="7851703"/>
            <a:ext cx="5093292" cy="1308050"/>
          </a:xfrm>
          <a:prstGeom prst="rect">
            <a:avLst/>
          </a:prstGeom>
        </p:spPr>
        <p:txBody>
          <a:bodyPr lIns="0" tIns="0" rIns="0" bIns="0" rtlCol="0" anchor="t">
            <a:spAutoFit/>
          </a:bodyPr>
          <a:lstStyle/>
          <a:p>
            <a:pPr algn="ctr">
              <a:lnSpc>
                <a:spcPts val="3415"/>
              </a:lnSpc>
            </a:pPr>
            <a:r>
              <a:rPr lang="en-US" sz="2870" dirty="0">
                <a:solidFill>
                  <a:srgbClr val="545454"/>
                </a:solidFill>
                <a:latin typeface="Arial" panose="020B0604020202020204" pitchFamily="34" charset="0"/>
                <a:ea typeface="Ruddy"/>
                <a:cs typeface="Arial" panose="020B0604020202020204" pitchFamily="34" charset="0"/>
                <a:sym typeface="Ruddy"/>
              </a:rPr>
              <a:t>How can we make sure that animals in the </a:t>
            </a:r>
            <a:r>
              <a:rPr lang="en-US" sz="2870" b="1" dirty="0">
                <a:solidFill>
                  <a:srgbClr val="545454"/>
                </a:solidFill>
                <a:latin typeface="Arial" panose="020B0604020202020204" pitchFamily="34" charset="0"/>
                <a:ea typeface="Ruddy Bold"/>
                <a:cs typeface="Arial" panose="020B0604020202020204" pitchFamily="34" charset="0"/>
                <a:sym typeface="Ruddy Bold"/>
              </a:rPr>
              <a:t>WILD</a:t>
            </a:r>
            <a:r>
              <a:rPr lang="en-US" sz="2870" dirty="0">
                <a:solidFill>
                  <a:srgbClr val="545454"/>
                </a:solidFill>
                <a:latin typeface="Arial" panose="020B0604020202020204" pitchFamily="34" charset="0"/>
                <a:ea typeface="Ruddy"/>
                <a:cs typeface="Arial" panose="020B0604020202020204" pitchFamily="34" charset="0"/>
                <a:sym typeface="Ruddy"/>
              </a:rPr>
              <a:t> have everything they need?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3" name="Group 3"/>
          <p:cNvGrpSpPr/>
          <p:nvPr/>
        </p:nvGrpSpPr>
        <p:grpSpPr>
          <a:xfrm>
            <a:off x="1003840" y="2210748"/>
            <a:ext cx="3932898" cy="3311663"/>
            <a:chOff x="0" y="0"/>
            <a:chExt cx="809238" cy="681412"/>
          </a:xfrm>
        </p:grpSpPr>
        <p:sp>
          <p:nvSpPr>
            <p:cNvPr id="4" name="Freeform 4"/>
            <p:cNvSpPr/>
            <p:nvPr/>
          </p:nvSpPr>
          <p:spPr>
            <a:xfrm>
              <a:off x="0" y="0"/>
              <a:ext cx="809238" cy="681412"/>
            </a:xfrm>
            <a:custGeom>
              <a:avLst/>
              <a:gdLst/>
              <a:ahLst/>
              <a:cxnLst/>
              <a:rect l="l" t="t" r="r" b="b"/>
              <a:pathLst>
                <a:path w="809238" h="681412">
                  <a:moveTo>
                    <a:pt x="606038" y="0"/>
                  </a:moveTo>
                  <a:cubicBezTo>
                    <a:pt x="716528" y="6350"/>
                    <a:pt x="804158" y="93980"/>
                    <a:pt x="809238" y="203200"/>
                  </a:cubicBezTo>
                  <a:lnTo>
                    <a:pt x="809238" y="381692"/>
                  </a:lnTo>
                  <a:cubicBezTo>
                    <a:pt x="804158" y="489642"/>
                    <a:pt x="716528" y="577272"/>
                    <a:pt x="608578" y="577272"/>
                  </a:cubicBezTo>
                  <a:lnTo>
                    <a:pt x="274320" y="577272"/>
                  </a:lnTo>
                  <a:cubicBezTo>
                    <a:pt x="245110" y="611562"/>
                    <a:pt x="213360" y="642042"/>
                    <a:pt x="176530" y="667442"/>
                  </a:cubicBezTo>
                  <a:lnTo>
                    <a:pt x="152400" y="681412"/>
                  </a:lnTo>
                  <a:cubicBezTo>
                    <a:pt x="139700" y="681412"/>
                    <a:pt x="137160" y="673792"/>
                    <a:pt x="140970" y="661092"/>
                  </a:cubicBezTo>
                  <a:cubicBezTo>
                    <a:pt x="149860" y="633152"/>
                    <a:pt x="148590" y="603942"/>
                    <a:pt x="138430" y="577272"/>
                  </a:cubicBezTo>
                  <a:lnTo>
                    <a:pt x="134620" y="565842"/>
                  </a:lnTo>
                  <a:cubicBezTo>
                    <a:pt x="57150" y="540442"/>
                    <a:pt x="1270" y="466782"/>
                    <a:pt x="0" y="381692"/>
                  </a:cubicBezTo>
                  <a:lnTo>
                    <a:pt x="0" y="201930"/>
                  </a:lnTo>
                  <a:cubicBezTo>
                    <a:pt x="0" y="93980"/>
                    <a:pt x="88900" y="6350"/>
                    <a:pt x="203200" y="0"/>
                  </a:cubicBezTo>
                  <a:lnTo>
                    <a:pt x="608578" y="0"/>
                  </a:lnTo>
                  <a:close/>
                </a:path>
              </a:pathLst>
            </a:custGeom>
            <a:ln w="38100" cap="sq">
              <a:solidFill>
                <a:srgbClr val="3178CA"/>
              </a:solidFill>
              <a:prstDash val="solid"/>
              <a:miter/>
            </a:ln>
          </p:spPr>
          <p:txBody>
            <a:bodyPr/>
            <a:lstStyle/>
            <a:p>
              <a:endParaRPr lang="en-US"/>
            </a:p>
          </p:txBody>
        </p:sp>
        <p:sp>
          <p:nvSpPr>
            <p:cNvPr id="5" name="TextBox 5"/>
            <p:cNvSpPr txBox="1"/>
            <p:nvPr/>
          </p:nvSpPr>
          <p:spPr>
            <a:xfrm>
              <a:off x="107950" y="-66675"/>
              <a:ext cx="593338" cy="633787"/>
            </a:xfrm>
            <a:prstGeom prst="rect">
              <a:avLst/>
            </a:prstGeom>
          </p:spPr>
          <p:txBody>
            <a:bodyPr lIns="50800" tIns="50800" rIns="50800" bIns="50800" rtlCol="0" anchor="ctr"/>
            <a:lstStyle/>
            <a:p>
              <a:pPr algn="ctr">
                <a:lnSpc>
                  <a:spcPts val="3154"/>
                </a:lnSpc>
              </a:pPr>
              <a:endParaRPr/>
            </a:p>
          </p:txBody>
        </p:sp>
      </p:grpSp>
      <p:sp>
        <p:nvSpPr>
          <p:cNvPr id="6" name="Freeform 6"/>
          <p:cNvSpPr/>
          <p:nvPr/>
        </p:nvSpPr>
        <p:spPr>
          <a:xfrm flipH="1">
            <a:off x="157265" y="4659774"/>
            <a:ext cx="5176737" cy="5176737"/>
          </a:xfrm>
          <a:custGeom>
            <a:avLst/>
            <a:gdLst/>
            <a:ahLst/>
            <a:cxnLst/>
            <a:rect l="l" t="t" r="r" b="b"/>
            <a:pathLst>
              <a:path w="5176737" h="5176737">
                <a:moveTo>
                  <a:pt x="5176737" y="0"/>
                </a:moveTo>
                <a:lnTo>
                  <a:pt x="0" y="0"/>
                </a:lnTo>
                <a:lnTo>
                  <a:pt x="0" y="5176737"/>
                </a:lnTo>
                <a:lnTo>
                  <a:pt x="5176737" y="5176737"/>
                </a:lnTo>
                <a:lnTo>
                  <a:pt x="5176737"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Freeform 7"/>
          <p:cNvSpPr/>
          <p:nvPr/>
        </p:nvSpPr>
        <p:spPr>
          <a:xfrm>
            <a:off x="0" y="7061168"/>
            <a:ext cx="18288000" cy="3225832"/>
          </a:xfrm>
          <a:custGeom>
            <a:avLst/>
            <a:gdLst/>
            <a:ahLst/>
            <a:cxnLst/>
            <a:rect l="l" t="t" r="r" b="b"/>
            <a:pathLst>
              <a:path w="18288000" h="3225832">
                <a:moveTo>
                  <a:pt x="0" y="0"/>
                </a:moveTo>
                <a:lnTo>
                  <a:pt x="18288000" y="0"/>
                </a:lnTo>
                <a:lnTo>
                  <a:pt x="18288000" y="3225832"/>
                </a:lnTo>
                <a:lnTo>
                  <a:pt x="0" y="322583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8" name="Group 8"/>
          <p:cNvGrpSpPr/>
          <p:nvPr/>
        </p:nvGrpSpPr>
        <p:grpSpPr>
          <a:xfrm>
            <a:off x="5616092" y="2875761"/>
            <a:ext cx="2539315" cy="1923103"/>
            <a:chOff x="0" y="0"/>
            <a:chExt cx="1073242" cy="812800"/>
          </a:xfrm>
        </p:grpSpPr>
        <p:sp>
          <p:nvSpPr>
            <p:cNvPr id="9" name="Freeform 9"/>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5616092" y="5029616"/>
            <a:ext cx="2539315" cy="1923103"/>
            <a:chOff x="0" y="0"/>
            <a:chExt cx="1073242" cy="812800"/>
          </a:xfrm>
        </p:grpSpPr>
        <p:sp>
          <p:nvSpPr>
            <p:cNvPr id="11" name="Freeform 11"/>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8456025" y="2875761"/>
            <a:ext cx="2539315" cy="1923103"/>
            <a:chOff x="0" y="0"/>
            <a:chExt cx="1073242" cy="812800"/>
          </a:xfrm>
        </p:grpSpPr>
        <p:sp>
          <p:nvSpPr>
            <p:cNvPr id="13" name="Freeform 13"/>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4" name="Group 14"/>
          <p:cNvGrpSpPr/>
          <p:nvPr/>
        </p:nvGrpSpPr>
        <p:grpSpPr>
          <a:xfrm>
            <a:off x="8456025" y="5029616"/>
            <a:ext cx="2539315" cy="1923103"/>
            <a:chOff x="0" y="0"/>
            <a:chExt cx="1073242" cy="812800"/>
          </a:xfrm>
        </p:grpSpPr>
        <p:sp>
          <p:nvSpPr>
            <p:cNvPr id="15" name="Freeform 15"/>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6" name="Group 16"/>
          <p:cNvGrpSpPr/>
          <p:nvPr/>
        </p:nvGrpSpPr>
        <p:grpSpPr>
          <a:xfrm>
            <a:off x="11269166" y="2904600"/>
            <a:ext cx="2539315" cy="1923103"/>
            <a:chOff x="0" y="0"/>
            <a:chExt cx="1073242" cy="812800"/>
          </a:xfrm>
        </p:grpSpPr>
        <p:sp>
          <p:nvSpPr>
            <p:cNvPr id="17" name="Freeform 17"/>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8" name="Group 18"/>
          <p:cNvGrpSpPr/>
          <p:nvPr/>
        </p:nvGrpSpPr>
        <p:grpSpPr>
          <a:xfrm>
            <a:off x="14085131" y="2904600"/>
            <a:ext cx="2539315" cy="1923103"/>
            <a:chOff x="0" y="0"/>
            <a:chExt cx="1073242" cy="812800"/>
          </a:xfrm>
        </p:grpSpPr>
        <p:sp>
          <p:nvSpPr>
            <p:cNvPr id="19" name="Freeform 19"/>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0" name="Group 20"/>
          <p:cNvGrpSpPr/>
          <p:nvPr/>
        </p:nvGrpSpPr>
        <p:grpSpPr>
          <a:xfrm>
            <a:off x="11269166" y="5058455"/>
            <a:ext cx="2539315" cy="1923103"/>
            <a:chOff x="0" y="0"/>
            <a:chExt cx="1073242" cy="812800"/>
          </a:xfrm>
        </p:grpSpPr>
        <p:sp>
          <p:nvSpPr>
            <p:cNvPr id="21" name="Freeform 21"/>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2" name="Group 22"/>
          <p:cNvGrpSpPr/>
          <p:nvPr/>
        </p:nvGrpSpPr>
        <p:grpSpPr>
          <a:xfrm>
            <a:off x="14085131" y="5058455"/>
            <a:ext cx="2539315" cy="1923103"/>
            <a:chOff x="0" y="0"/>
            <a:chExt cx="1073242" cy="812800"/>
          </a:xfrm>
        </p:grpSpPr>
        <p:sp>
          <p:nvSpPr>
            <p:cNvPr id="23" name="Freeform 23"/>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12"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24" name="TextBox 24"/>
          <p:cNvSpPr txBox="1"/>
          <p:nvPr/>
        </p:nvSpPr>
        <p:spPr>
          <a:xfrm>
            <a:off x="5501862" y="1695033"/>
            <a:ext cx="11216673" cy="818845"/>
          </a:xfrm>
          <a:prstGeom prst="rect">
            <a:avLst/>
          </a:prstGeom>
        </p:spPr>
        <p:txBody>
          <a:bodyPr lIns="0" tIns="0" rIns="0" bIns="0" rtlCol="0" anchor="t">
            <a:spAutoFit/>
          </a:bodyPr>
          <a:lstStyle/>
          <a:p>
            <a:pPr algn="ctr">
              <a:lnSpc>
                <a:spcPts val="6283"/>
              </a:lnSpc>
            </a:pPr>
            <a:r>
              <a:rPr lang="en-US" sz="5983" b="1" dirty="0">
                <a:solidFill>
                  <a:srgbClr val="3065CF"/>
                </a:solidFill>
                <a:latin typeface="Arial" panose="020B0604020202020204" pitchFamily="34" charset="0"/>
                <a:ea typeface="Ruddy"/>
                <a:cs typeface="Arial" panose="020B0604020202020204" pitchFamily="34" charset="0"/>
                <a:sym typeface="Ruddy"/>
              </a:rPr>
              <a:t>Can you name these habitats?</a:t>
            </a:r>
          </a:p>
        </p:txBody>
      </p:sp>
      <p:sp>
        <p:nvSpPr>
          <p:cNvPr id="25" name="TextBox 25"/>
          <p:cNvSpPr txBox="1"/>
          <p:nvPr/>
        </p:nvSpPr>
        <p:spPr>
          <a:xfrm>
            <a:off x="1192312" y="2663263"/>
            <a:ext cx="3383716" cy="1846704"/>
          </a:xfrm>
          <a:prstGeom prst="rect">
            <a:avLst/>
          </a:prstGeom>
        </p:spPr>
        <p:txBody>
          <a:bodyPr lIns="0" tIns="0" rIns="0" bIns="0" rtlCol="0" anchor="t">
            <a:spAutoFit/>
          </a:bodyPr>
          <a:lstStyle/>
          <a:p>
            <a:pPr algn="ctr">
              <a:lnSpc>
                <a:spcPts val="3738"/>
              </a:lnSpc>
              <a:spcBef>
                <a:spcPct val="0"/>
              </a:spcBef>
            </a:pPr>
            <a:r>
              <a:rPr lang="en-US" sz="2670" dirty="0">
                <a:solidFill>
                  <a:srgbClr val="162A5D"/>
                </a:solidFill>
                <a:latin typeface="Arial" panose="020B0604020202020204" pitchFamily="34" charset="0"/>
                <a:ea typeface="Ruddy"/>
                <a:cs typeface="Arial" panose="020B0604020202020204" pitchFamily="34" charset="0"/>
                <a:sym typeface="Ruddy"/>
              </a:rPr>
              <a:t>We can help wild animals meet their needs by protecting their habitats.</a:t>
            </a:r>
          </a:p>
        </p:txBody>
      </p:sp>
      <p:sp>
        <p:nvSpPr>
          <p:cNvPr id="26" name="TextBox 26"/>
          <p:cNvSpPr txBox="1"/>
          <p:nvPr/>
        </p:nvSpPr>
        <p:spPr>
          <a:xfrm>
            <a:off x="5630167" y="3017017"/>
            <a:ext cx="2511165" cy="474489"/>
          </a:xfrm>
          <a:prstGeom prst="rect">
            <a:avLst/>
          </a:prstGeom>
        </p:spPr>
        <p:txBody>
          <a:bodyPr lIns="0" tIns="0" rIns="0" bIns="0" rtlCol="0" anchor="t">
            <a:spAutoFit/>
          </a:bodyPr>
          <a:lstStyle/>
          <a:p>
            <a:pPr algn="ctr">
              <a:lnSpc>
                <a:spcPts val="3738"/>
              </a:lnSpc>
              <a:spcBef>
                <a:spcPct val="0"/>
              </a:spcBef>
            </a:pPr>
            <a:r>
              <a:rPr lang="en-US" sz="3200" b="1" dirty="0">
                <a:ln w="19050">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Forest</a:t>
            </a:r>
          </a:p>
        </p:txBody>
      </p:sp>
      <p:sp>
        <p:nvSpPr>
          <p:cNvPr id="27" name="TextBox 27"/>
          <p:cNvSpPr txBox="1"/>
          <p:nvPr/>
        </p:nvSpPr>
        <p:spPr>
          <a:xfrm>
            <a:off x="8470100" y="3017017"/>
            <a:ext cx="2511165" cy="474489"/>
          </a:xfrm>
          <a:prstGeom prst="rect">
            <a:avLst/>
          </a:prstGeom>
        </p:spPr>
        <p:txBody>
          <a:bodyPr lIns="0" tIns="0" rIns="0" bIns="0" rtlCol="0" anchor="t">
            <a:spAutoFit/>
          </a:bodyPr>
          <a:lstStyle/>
          <a:p>
            <a:pPr algn="ctr">
              <a:lnSpc>
                <a:spcPts val="3738"/>
              </a:lnSpc>
              <a:spcBef>
                <a:spcPct val="0"/>
              </a:spcBef>
            </a:pPr>
            <a:r>
              <a:rPr lang="en-US" sz="3200" b="1" dirty="0">
                <a:ln w="19050">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Wetland</a:t>
            </a:r>
          </a:p>
        </p:txBody>
      </p:sp>
      <p:sp>
        <p:nvSpPr>
          <p:cNvPr id="28" name="TextBox 28"/>
          <p:cNvSpPr txBox="1"/>
          <p:nvPr/>
        </p:nvSpPr>
        <p:spPr>
          <a:xfrm>
            <a:off x="11283241" y="3017017"/>
            <a:ext cx="2511165" cy="474489"/>
          </a:xfrm>
          <a:prstGeom prst="rect">
            <a:avLst/>
          </a:prstGeom>
        </p:spPr>
        <p:txBody>
          <a:bodyPr lIns="0" tIns="0" rIns="0" bIns="0" rtlCol="0" anchor="t">
            <a:spAutoFit/>
          </a:bodyPr>
          <a:lstStyle/>
          <a:p>
            <a:pPr algn="ctr">
              <a:lnSpc>
                <a:spcPts val="3738"/>
              </a:lnSpc>
              <a:spcBef>
                <a:spcPct val="0"/>
              </a:spcBef>
            </a:pPr>
            <a:r>
              <a:rPr lang="en-US" sz="3200" b="1" dirty="0">
                <a:ln w="19050">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Lake</a:t>
            </a:r>
          </a:p>
        </p:txBody>
      </p:sp>
      <p:sp>
        <p:nvSpPr>
          <p:cNvPr id="29" name="TextBox 29"/>
          <p:cNvSpPr txBox="1"/>
          <p:nvPr/>
        </p:nvSpPr>
        <p:spPr>
          <a:xfrm>
            <a:off x="14094231" y="3017017"/>
            <a:ext cx="2511165" cy="478977"/>
          </a:xfrm>
          <a:prstGeom prst="rect">
            <a:avLst/>
          </a:prstGeom>
        </p:spPr>
        <p:txBody>
          <a:bodyPr lIns="0" tIns="0" rIns="0" bIns="0" rtlCol="0" anchor="t">
            <a:spAutoFit/>
          </a:bodyPr>
          <a:lstStyle/>
          <a:p>
            <a:pPr algn="ctr">
              <a:lnSpc>
                <a:spcPts val="3738"/>
              </a:lnSpc>
              <a:spcBef>
                <a:spcPct val="0"/>
              </a:spcBef>
            </a:pPr>
            <a:r>
              <a:rPr lang="en-US" sz="3200" b="1" dirty="0">
                <a:ln w="19050">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River</a:t>
            </a:r>
          </a:p>
        </p:txBody>
      </p:sp>
      <p:sp>
        <p:nvSpPr>
          <p:cNvPr id="30" name="TextBox 30"/>
          <p:cNvSpPr txBox="1"/>
          <p:nvPr/>
        </p:nvSpPr>
        <p:spPr>
          <a:xfrm>
            <a:off x="5630167" y="5191512"/>
            <a:ext cx="2511165" cy="474489"/>
          </a:xfrm>
          <a:prstGeom prst="rect">
            <a:avLst/>
          </a:prstGeom>
        </p:spPr>
        <p:txBody>
          <a:bodyPr lIns="0" tIns="0" rIns="0" bIns="0" rtlCol="0" anchor="t">
            <a:spAutoFit/>
          </a:bodyPr>
          <a:lstStyle/>
          <a:p>
            <a:pPr algn="ctr">
              <a:lnSpc>
                <a:spcPts val="3738"/>
              </a:lnSpc>
              <a:spcBef>
                <a:spcPct val="0"/>
              </a:spcBef>
            </a:pPr>
            <a:r>
              <a:rPr lang="en-US" sz="3200" b="1" dirty="0">
                <a:ln w="19050">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Grassland</a:t>
            </a:r>
          </a:p>
        </p:txBody>
      </p:sp>
      <p:sp>
        <p:nvSpPr>
          <p:cNvPr id="31" name="TextBox 31"/>
          <p:cNvSpPr txBox="1"/>
          <p:nvPr/>
        </p:nvSpPr>
        <p:spPr>
          <a:xfrm>
            <a:off x="8470100" y="5191512"/>
            <a:ext cx="2511165" cy="474489"/>
          </a:xfrm>
          <a:prstGeom prst="rect">
            <a:avLst/>
          </a:prstGeom>
        </p:spPr>
        <p:txBody>
          <a:bodyPr lIns="0" tIns="0" rIns="0" bIns="0" rtlCol="0" anchor="t">
            <a:spAutoFit/>
          </a:bodyPr>
          <a:lstStyle/>
          <a:p>
            <a:pPr algn="ctr">
              <a:lnSpc>
                <a:spcPts val="3738"/>
              </a:lnSpc>
              <a:spcBef>
                <a:spcPct val="0"/>
              </a:spcBef>
            </a:pPr>
            <a:r>
              <a:rPr lang="en-US" sz="3200" b="1" dirty="0">
                <a:ln w="19050">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Coral Reef</a:t>
            </a:r>
          </a:p>
        </p:txBody>
      </p:sp>
      <p:sp>
        <p:nvSpPr>
          <p:cNvPr id="32" name="TextBox 32"/>
          <p:cNvSpPr txBox="1"/>
          <p:nvPr/>
        </p:nvSpPr>
        <p:spPr>
          <a:xfrm>
            <a:off x="11269166" y="5191512"/>
            <a:ext cx="2511165" cy="474489"/>
          </a:xfrm>
          <a:prstGeom prst="rect">
            <a:avLst/>
          </a:prstGeom>
        </p:spPr>
        <p:txBody>
          <a:bodyPr lIns="0" tIns="0" rIns="0" bIns="0" rtlCol="0" anchor="t">
            <a:spAutoFit/>
          </a:bodyPr>
          <a:lstStyle/>
          <a:p>
            <a:pPr algn="ctr">
              <a:lnSpc>
                <a:spcPts val="3738"/>
              </a:lnSpc>
              <a:spcBef>
                <a:spcPct val="0"/>
              </a:spcBef>
            </a:pPr>
            <a:r>
              <a:rPr lang="en-US" sz="3200" b="1" dirty="0">
                <a:ln w="19050">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Tundra</a:t>
            </a:r>
          </a:p>
        </p:txBody>
      </p:sp>
      <p:sp>
        <p:nvSpPr>
          <p:cNvPr id="33" name="TextBox 33"/>
          <p:cNvSpPr txBox="1"/>
          <p:nvPr/>
        </p:nvSpPr>
        <p:spPr>
          <a:xfrm>
            <a:off x="14099206" y="5191512"/>
            <a:ext cx="2511165" cy="474489"/>
          </a:xfrm>
          <a:prstGeom prst="rect">
            <a:avLst/>
          </a:prstGeom>
        </p:spPr>
        <p:txBody>
          <a:bodyPr lIns="0" tIns="0" rIns="0" bIns="0" rtlCol="0" anchor="t">
            <a:spAutoFit/>
          </a:bodyPr>
          <a:lstStyle/>
          <a:p>
            <a:pPr algn="ctr">
              <a:lnSpc>
                <a:spcPts val="3738"/>
              </a:lnSpc>
              <a:spcBef>
                <a:spcPct val="0"/>
              </a:spcBef>
            </a:pPr>
            <a:r>
              <a:rPr lang="en-US" sz="3200" b="1" dirty="0">
                <a:ln w="19050">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Rainforest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dissolv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dissolv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dissolv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dissolv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2">
                                            <p:txEl>
                                              <p:pRg st="0" end="0"/>
                                            </p:txEl>
                                          </p:spTgt>
                                        </p:tgtEl>
                                        <p:attrNameLst>
                                          <p:attrName>style.visibility</p:attrName>
                                        </p:attrNameLst>
                                      </p:cBhvr>
                                      <p:to>
                                        <p:strVal val="visible"/>
                                      </p:to>
                                    </p:set>
                                    <p:animEffect transition="in" filter="dissolve">
                                      <p:cBhvr>
                                        <p:cTn id="37" dur="500"/>
                                        <p:tgtEl>
                                          <p:spTgt spid="3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3">
                                            <p:txEl>
                                              <p:pRg st="0" end="0"/>
                                            </p:txEl>
                                          </p:spTgt>
                                        </p:tgtEl>
                                        <p:attrNameLst>
                                          <p:attrName>style.visibility</p:attrName>
                                        </p:attrNameLst>
                                      </p:cBhvr>
                                      <p:to>
                                        <p:strVal val="visible"/>
                                      </p:to>
                                    </p:set>
                                    <p:animEffect transition="in" filter="dissolve">
                                      <p:cBhvr>
                                        <p:cTn id="42"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078" y="3279483"/>
            <a:ext cx="18576156" cy="17042590"/>
            <a:chOff x="0" y="0"/>
            <a:chExt cx="1474937" cy="1353173"/>
          </a:xfrm>
        </p:grpSpPr>
        <p:sp>
          <p:nvSpPr>
            <p:cNvPr id="3" name="Freeform 3"/>
            <p:cNvSpPr/>
            <p:nvPr/>
          </p:nvSpPr>
          <p:spPr>
            <a:xfrm>
              <a:off x="0" y="0"/>
              <a:ext cx="1474937" cy="1353173"/>
            </a:xfrm>
            <a:custGeom>
              <a:avLst/>
              <a:gdLst/>
              <a:ahLst/>
              <a:cxnLst/>
              <a:rect l="l" t="t" r="r" b="b"/>
              <a:pathLst>
                <a:path w="1474937" h="1353173">
                  <a:moveTo>
                    <a:pt x="737469" y="0"/>
                  </a:moveTo>
                  <a:cubicBezTo>
                    <a:pt x="330176" y="0"/>
                    <a:pt x="0" y="302918"/>
                    <a:pt x="0" y="676587"/>
                  </a:cubicBezTo>
                  <a:cubicBezTo>
                    <a:pt x="0" y="1050255"/>
                    <a:pt x="330176" y="1353173"/>
                    <a:pt x="737469" y="1353173"/>
                  </a:cubicBezTo>
                  <a:cubicBezTo>
                    <a:pt x="1144761" y="1353173"/>
                    <a:pt x="1474937" y="1050255"/>
                    <a:pt x="1474937" y="676587"/>
                  </a:cubicBezTo>
                  <a:cubicBezTo>
                    <a:pt x="1474937" y="302918"/>
                    <a:pt x="1144761" y="0"/>
                    <a:pt x="737469" y="0"/>
                  </a:cubicBezTo>
                  <a:close/>
                </a:path>
              </a:pathLst>
            </a:custGeom>
            <a:solidFill>
              <a:srgbClr val="EEF4FF"/>
            </a:solidFill>
          </p:spPr>
          <p:txBody>
            <a:bodyPr/>
            <a:lstStyle/>
            <a:p>
              <a:endParaRPr lang="en-US"/>
            </a:p>
          </p:txBody>
        </p:sp>
        <p:sp>
          <p:nvSpPr>
            <p:cNvPr id="4" name="TextBox 4"/>
            <p:cNvSpPr txBox="1"/>
            <p:nvPr/>
          </p:nvSpPr>
          <p:spPr>
            <a:xfrm>
              <a:off x="138275" y="79235"/>
              <a:ext cx="1198387" cy="1147078"/>
            </a:xfrm>
            <a:prstGeom prst="rect">
              <a:avLst/>
            </a:prstGeom>
          </p:spPr>
          <p:txBody>
            <a:bodyPr lIns="50800" tIns="50800" rIns="50800" bIns="50800" rtlCol="0" anchor="ctr"/>
            <a:lstStyle/>
            <a:p>
              <a:pPr algn="ctr">
                <a:lnSpc>
                  <a:spcPts val="3738"/>
                </a:lnSpc>
              </a:pPr>
              <a:endParaRPr/>
            </a:p>
          </p:txBody>
        </p:sp>
      </p:grpSp>
      <p:sp>
        <p:nvSpPr>
          <p:cNvPr id="5" name="Freeform 5"/>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6" name="Group 6"/>
          <p:cNvGrpSpPr/>
          <p:nvPr/>
        </p:nvGrpSpPr>
        <p:grpSpPr>
          <a:xfrm>
            <a:off x="3639823" y="3090602"/>
            <a:ext cx="11008354" cy="4105797"/>
            <a:chOff x="0" y="0"/>
            <a:chExt cx="14677805" cy="5474396"/>
          </a:xfrm>
        </p:grpSpPr>
        <p:grpSp>
          <p:nvGrpSpPr>
            <p:cNvPr id="7" name="Group 7"/>
            <p:cNvGrpSpPr/>
            <p:nvPr/>
          </p:nvGrpSpPr>
          <p:grpSpPr>
            <a:xfrm>
              <a:off x="0" y="0"/>
              <a:ext cx="3385754" cy="2564138"/>
              <a:chOff x="0" y="0"/>
              <a:chExt cx="1073242" cy="812800"/>
            </a:xfrm>
          </p:grpSpPr>
          <p:sp>
            <p:nvSpPr>
              <p:cNvPr id="8" name="Freeform 8"/>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9" name="TextBox 9"/>
            <p:cNvSpPr txBox="1"/>
            <p:nvPr/>
          </p:nvSpPr>
          <p:spPr>
            <a:xfrm>
              <a:off x="18767" y="204217"/>
              <a:ext cx="3348220" cy="632652"/>
            </a:xfrm>
            <a:prstGeom prst="rect">
              <a:avLst/>
            </a:prstGeom>
          </p:spPr>
          <p:txBody>
            <a:bodyPr lIns="0" tIns="0" rIns="0" bIns="0" rtlCol="0" anchor="t">
              <a:spAutoFit/>
            </a:bodyPr>
            <a:lstStyle/>
            <a:p>
              <a:pPr algn="ctr">
                <a:lnSpc>
                  <a:spcPts val="3738"/>
                </a:lnSpc>
                <a:spcBef>
                  <a:spcPct val="0"/>
                </a:spcBef>
              </a:pPr>
              <a:r>
                <a:rPr lang="en-US" sz="3200" b="1" dirty="0">
                  <a:ln>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Forest</a:t>
              </a:r>
            </a:p>
          </p:txBody>
        </p:sp>
        <p:grpSp>
          <p:nvGrpSpPr>
            <p:cNvPr id="10" name="Group 10"/>
            <p:cNvGrpSpPr/>
            <p:nvPr/>
          </p:nvGrpSpPr>
          <p:grpSpPr>
            <a:xfrm>
              <a:off x="3786577" y="0"/>
              <a:ext cx="3385754" cy="2564138"/>
              <a:chOff x="0" y="0"/>
              <a:chExt cx="1073242" cy="812800"/>
            </a:xfrm>
          </p:grpSpPr>
          <p:sp>
            <p:nvSpPr>
              <p:cNvPr id="11" name="Freeform 11"/>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12" name="TextBox 12"/>
            <p:cNvSpPr txBox="1"/>
            <p:nvPr/>
          </p:nvSpPr>
          <p:spPr>
            <a:xfrm>
              <a:off x="3805344" y="204217"/>
              <a:ext cx="3348220" cy="632652"/>
            </a:xfrm>
            <a:prstGeom prst="rect">
              <a:avLst/>
            </a:prstGeom>
          </p:spPr>
          <p:txBody>
            <a:bodyPr lIns="0" tIns="0" rIns="0" bIns="0" rtlCol="0" anchor="t">
              <a:spAutoFit/>
            </a:bodyPr>
            <a:lstStyle/>
            <a:p>
              <a:pPr algn="ctr">
                <a:lnSpc>
                  <a:spcPts val="3738"/>
                </a:lnSpc>
                <a:spcBef>
                  <a:spcPct val="0"/>
                </a:spcBef>
              </a:pPr>
              <a:r>
                <a:rPr lang="en-US" sz="3200" b="1" dirty="0">
                  <a:ln>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Wetland</a:t>
              </a:r>
            </a:p>
          </p:txBody>
        </p:sp>
        <p:grpSp>
          <p:nvGrpSpPr>
            <p:cNvPr id="13" name="Group 13"/>
            <p:cNvGrpSpPr/>
            <p:nvPr/>
          </p:nvGrpSpPr>
          <p:grpSpPr>
            <a:xfrm>
              <a:off x="7537432" y="38451"/>
              <a:ext cx="3385754" cy="2564138"/>
              <a:chOff x="0" y="0"/>
              <a:chExt cx="1073242" cy="812800"/>
            </a:xfrm>
          </p:grpSpPr>
          <p:sp>
            <p:nvSpPr>
              <p:cNvPr id="14" name="Freeform 14"/>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15" name="TextBox 15"/>
            <p:cNvSpPr txBox="1"/>
            <p:nvPr/>
          </p:nvSpPr>
          <p:spPr>
            <a:xfrm>
              <a:off x="7556198" y="204217"/>
              <a:ext cx="3348220" cy="632652"/>
            </a:xfrm>
            <a:prstGeom prst="rect">
              <a:avLst/>
            </a:prstGeom>
          </p:spPr>
          <p:txBody>
            <a:bodyPr lIns="0" tIns="0" rIns="0" bIns="0" rtlCol="0" anchor="t">
              <a:spAutoFit/>
            </a:bodyPr>
            <a:lstStyle/>
            <a:p>
              <a:pPr algn="ctr">
                <a:lnSpc>
                  <a:spcPts val="3738"/>
                </a:lnSpc>
                <a:spcBef>
                  <a:spcPct val="0"/>
                </a:spcBef>
              </a:pPr>
              <a:r>
                <a:rPr lang="en-US" sz="3200" b="1" dirty="0">
                  <a:ln>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Lake</a:t>
              </a:r>
            </a:p>
          </p:txBody>
        </p:sp>
        <p:grpSp>
          <p:nvGrpSpPr>
            <p:cNvPr id="16" name="Group 16"/>
            <p:cNvGrpSpPr/>
            <p:nvPr/>
          </p:nvGrpSpPr>
          <p:grpSpPr>
            <a:xfrm>
              <a:off x="11292051" y="38451"/>
              <a:ext cx="3385754" cy="2564138"/>
              <a:chOff x="0" y="0"/>
              <a:chExt cx="1073242" cy="812800"/>
            </a:xfrm>
          </p:grpSpPr>
          <p:sp>
            <p:nvSpPr>
              <p:cNvPr id="17" name="Freeform 17"/>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18" name="TextBox 18"/>
            <p:cNvSpPr txBox="1"/>
            <p:nvPr/>
          </p:nvSpPr>
          <p:spPr>
            <a:xfrm>
              <a:off x="11304185" y="204217"/>
              <a:ext cx="3348220" cy="632652"/>
            </a:xfrm>
            <a:prstGeom prst="rect">
              <a:avLst/>
            </a:prstGeom>
          </p:spPr>
          <p:txBody>
            <a:bodyPr lIns="0" tIns="0" rIns="0" bIns="0" rtlCol="0" anchor="t">
              <a:spAutoFit/>
            </a:bodyPr>
            <a:lstStyle/>
            <a:p>
              <a:pPr algn="ctr">
                <a:lnSpc>
                  <a:spcPts val="3738"/>
                </a:lnSpc>
                <a:spcBef>
                  <a:spcPct val="0"/>
                </a:spcBef>
              </a:pPr>
              <a:r>
                <a:rPr lang="en-US" sz="3200" b="1" dirty="0">
                  <a:ln>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River</a:t>
              </a:r>
            </a:p>
          </p:txBody>
        </p:sp>
        <p:grpSp>
          <p:nvGrpSpPr>
            <p:cNvPr id="19" name="Group 19"/>
            <p:cNvGrpSpPr/>
            <p:nvPr/>
          </p:nvGrpSpPr>
          <p:grpSpPr>
            <a:xfrm>
              <a:off x="0" y="2871807"/>
              <a:ext cx="3385754" cy="2564138"/>
              <a:chOff x="0" y="0"/>
              <a:chExt cx="1073242" cy="812800"/>
            </a:xfrm>
          </p:grpSpPr>
          <p:sp>
            <p:nvSpPr>
              <p:cNvPr id="20" name="Freeform 20"/>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21" name="TextBox 21"/>
            <p:cNvSpPr txBox="1"/>
            <p:nvPr/>
          </p:nvSpPr>
          <p:spPr>
            <a:xfrm>
              <a:off x="18767" y="3103543"/>
              <a:ext cx="3348220" cy="632652"/>
            </a:xfrm>
            <a:prstGeom prst="rect">
              <a:avLst/>
            </a:prstGeom>
          </p:spPr>
          <p:txBody>
            <a:bodyPr lIns="0" tIns="0" rIns="0" bIns="0" rtlCol="0" anchor="t">
              <a:spAutoFit/>
            </a:bodyPr>
            <a:lstStyle/>
            <a:p>
              <a:pPr algn="ctr">
                <a:lnSpc>
                  <a:spcPts val="3738"/>
                </a:lnSpc>
                <a:spcBef>
                  <a:spcPct val="0"/>
                </a:spcBef>
              </a:pPr>
              <a:r>
                <a:rPr lang="en-US" sz="3200" b="1" dirty="0">
                  <a:ln>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Grassland</a:t>
              </a:r>
            </a:p>
          </p:txBody>
        </p:sp>
        <p:grpSp>
          <p:nvGrpSpPr>
            <p:cNvPr id="22" name="Group 22"/>
            <p:cNvGrpSpPr/>
            <p:nvPr/>
          </p:nvGrpSpPr>
          <p:grpSpPr>
            <a:xfrm>
              <a:off x="3786577" y="2871807"/>
              <a:ext cx="3385754" cy="2564138"/>
              <a:chOff x="0" y="0"/>
              <a:chExt cx="1073242" cy="812800"/>
            </a:xfrm>
          </p:grpSpPr>
          <p:sp>
            <p:nvSpPr>
              <p:cNvPr id="23" name="Freeform 23"/>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24" name="TextBox 24"/>
            <p:cNvSpPr txBox="1"/>
            <p:nvPr/>
          </p:nvSpPr>
          <p:spPr>
            <a:xfrm>
              <a:off x="3805344" y="3103543"/>
              <a:ext cx="3348220" cy="632652"/>
            </a:xfrm>
            <a:prstGeom prst="rect">
              <a:avLst/>
            </a:prstGeom>
          </p:spPr>
          <p:txBody>
            <a:bodyPr lIns="0" tIns="0" rIns="0" bIns="0" rtlCol="0" anchor="t">
              <a:spAutoFit/>
            </a:bodyPr>
            <a:lstStyle/>
            <a:p>
              <a:pPr algn="ctr">
                <a:lnSpc>
                  <a:spcPts val="3738"/>
                </a:lnSpc>
                <a:spcBef>
                  <a:spcPct val="0"/>
                </a:spcBef>
              </a:pPr>
              <a:r>
                <a:rPr lang="en-US" sz="3200" b="1" dirty="0">
                  <a:ln>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Coral Reef</a:t>
              </a:r>
            </a:p>
          </p:txBody>
        </p:sp>
        <p:grpSp>
          <p:nvGrpSpPr>
            <p:cNvPr id="25" name="Group 25"/>
            <p:cNvGrpSpPr/>
            <p:nvPr/>
          </p:nvGrpSpPr>
          <p:grpSpPr>
            <a:xfrm>
              <a:off x="7537432" y="2910258"/>
              <a:ext cx="3385754" cy="2564138"/>
              <a:chOff x="0" y="0"/>
              <a:chExt cx="1073242" cy="812800"/>
            </a:xfrm>
          </p:grpSpPr>
          <p:sp>
            <p:nvSpPr>
              <p:cNvPr id="26" name="Freeform 26"/>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27" name="TextBox 27"/>
            <p:cNvSpPr txBox="1"/>
            <p:nvPr/>
          </p:nvSpPr>
          <p:spPr>
            <a:xfrm>
              <a:off x="7537432" y="3103543"/>
              <a:ext cx="3348220" cy="632652"/>
            </a:xfrm>
            <a:prstGeom prst="rect">
              <a:avLst/>
            </a:prstGeom>
          </p:spPr>
          <p:txBody>
            <a:bodyPr lIns="0" tIns="0" rIns="0" bIns="0" rtlCol="0" anchor="t">
              <a:spAutoFit/>
            </a:bodyPr>
            <a:lstStyle/>
            <a:p>
              <a:pPr algn="ctr">
                <a:lnSpc>
                  <a:spcPts val="3738"/>
                </a:lnSpc>
                <a:spcBef>
                  <a:spcPct val="0"/>
                </a:spcBef>
              </a:pPr>
              <a:r>
                <a:rPr lang="en-US" sz="3200" b="1" dirty="0">
                  <a:ln>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Tundra</a:t>
              </a:r>
            </a:p>
          </p:txBody>
        </p:sp>
        <p:grpSp>
          <p:nvGrpSpPr>
            <p:cNvPr id="28" name="Group 28"/>
            <p:cNvGrpSpPr/>
            <p:nvPr/>
          </p:nvGrpSpPr>
          <p:grpSpPr>
            <a:xfrm>
              <a:off x="11292051" y="2910258"/>
              <a:ext cx="3385754" cy="2564138"/>
              <a:chOff x="0" y="0"/>
              <a:chExt cx="1073242" cy="812800"/>
            </a:xfrm>
          </p:grpSpPr>
          <p:sp>
            <p:nvSpPr>
              <p:cNvPr id="29" name="Freeform 29"/>
              <p:cNvSpPr/>
              <p:nvPr/>
            </p:nvSpPr>
            <p:spPr>
              <a:xfrm>
                <a:off x="0" y="0"/>
                <a:ext cx="1073242" cy="812800"/>
              </a:xfrm>
              <a:custGeom>
                <a:avLst/>
                <a:gdLst/>
                <a:ahLst/>
                <a:cxnLst/>
                <a:rect l="l" t="t" r="r" b="b"/>
                <a:pathLst>
                  <a:path w="1073242" h="812800">
                    <a:moveTo>
                      <a:pt x="70123" y="0"/>
                    </a:moveTo>
                    <a:lnTo>
                      <a:pt x="1003119" y="0"/>
                    </a:lnTo>
                    <a:cubicBezTo>
                      <a:pt x="1041847" y="0"/>
                      <a:pt x="1073242" y="31395"/>
                      <a:pt x="1073242" y="70123"/>
                    </a:cubicBezTo>
                    <a:lnTo>
                      <a:pt x="1073242" y="742677"/>
                    </a:lnTo>
                    <a:cubicBezTo>
                      <a:pt x="1073242" y="781405"/>
                      <a:pt x="1041847" y="812800"/>
                      <a:pt x="1003119" y="812800"/>
                    </a:cubicBezTo>
                    <a:lnTo>
                      <a:pt x="70123" y="812800"/>
                    </a:lnTo>
                    <a:cubicBezTo>
                      <a:pt x="31395" y="812800"/>
                      <a:pt x="0" y="781405"/>
                      <a:pt x="0" y="742677"/>
                    </a:cubicBezTo>
                    <a:lnTo>
                      <a:pt x="0" y="70123"/>
                    </a:lnTo>
                    <a:cubicBezTo>
                      <a:pt x="0" y="31395"/>
                      <a:pt x="31395" y="0"/>
                      <a:pt x="70123" y="0"/>
                    </a:cubicBez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30" name="TextBox 30"/>
            <p:cNvSpPr txBox="1"/>
            <p:nvPr/>
          </p:nvSpPr>
          <p:spPr>
            <a:xfrm>
              <a:off x="11310818" y="3103543"/>
              <a:ext cx="3348220" cy="632652"/>
            </a:xfrm>
            <a:prstGeom prst="rect">
              <a:avLst/>
            </a:prstGeom>
          </p:spPr>
          <p:txBody>
            <a:bodyPr lIns="0" tIns="0" rIns="0" bIns="0" rtlCol="0" anchor="t">
              <a:spAutoFit/>
            </a:bodyPr>
            <a:lstStyle/>
            <a:p>
              <a:pPr algn="ctr">
                <a:lnSpc>
                  <a:spcPts val="3738"/>
                </a:lnSpc>
                <a:spcBef>
                  <a:spcPct val="0"/>
                </a:spcBef>
              </a:pPr>
              <a:r>
                <a:rPr lang="en-US" sz="3200" b="1" dirty="0">
                  <a:ln>
                    <a:solidFill>
                      <a:srgbClr val="16215D"/>
                    </a:solidFill>
                  </a:ln>
                  <a:solidFill>
                    <a:srgbClr val="FFFFFF"/>
                  </a:solidFill>
                  <a:latin typeface="Arial" panose="020B0604020202020204" pitchFamily="34" charset="0"/>
                  <a:ea typeface="Ruddy Bold"/>
                  <a:cs typeface="Arial" panose="020B0604020202020204" pitchFamily="34" charset="0"/>
                  <a:sym typeface="Ruddy Bold"/>
                </a:rPr>
                <a:t>Rainforest</a:t>
              </a:r>
            </a:p>
          </p:txBody>
        </p:sp>
      </p:grpSp>
      <p:sp>
        <p:nvSpPr>
          <p:cNvPr id="31" name="Freeform 31"/>
          <p:cNvSpPr/>
          <p:nvPr/>
        </p:nvSpPr>
        <p:spPr>
          <a:xfrm>
            <a:off x="780212" y="3190046"/>
            <a:ext cx="2859611" cy="4108637"/>
          </a:xfrm>
          <a:custGeom>
            <a:avLst/>
            <a:gdLst/>
            <a:ahLst/>
            <a:cxnLst/>
            <a:rect l="l" t="t" r="r" b="b"/>
            <a:pathLst>
              <a:path w="2859611" h="4108637">
                <a:moveTo>
                  <a:pt x="0" y="0"/>
                </a:moveTo>
                <a:lnTo>
                  <a:pt x="2859611" y="0"/>
                </a:lnTo>
                <a:lnTo>
                  <a:pt x="2859611" y="4108637"/>
                </a:lnTo>
                <a:lnTo>
                  <a:pt x="0" y="4108637"/>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2" name="TextBox 32"/>
          <p:cNvSpPr txBox="1"/>
          <p:nvPr/>
        </p:nvSpPr>
        <p:spPr>
          <a:xfrm>
            <a:off x="1028700" y="2073636"/>
            <a:ext cx="16230600" cy="639775"/>
          </a:xfrm>
          <a:prstGeom prst="rect">
            <a:avLst/>
          </a:prstGeom>
        </p:spPr>
        <p:txBody>
          <a:bodyPr lIns="0" tIns="0" rIns="0" bIns="0" rtlCol="0" anchor="t">
            <a:spAutoFit/>
          </a:bodyPr>
          <a:lstStyle/>
          <a:p>
            <a:pPr algn="ctr">
              <a:lnSpc>
                <a:spcPts val="4813"/>
              </a:lnSpc>
            </a:pPr>
            <a:r>
              <a:rPr lang="en-US" sz="4800" b="1" dirty="0">
                <a:solidFill>
                  <a:srgbClr val="E0435D"/>
                </a:solidFill>
                <a:latin typeface="Arial" panose="020B0604020202020204" pitchFamily="34" charset="0"/>
                <a:ea typeface="Ruddy"/>
                <a:cs typeface="Arial" panose="020B0604020202020204" pitchFamily="34" charset="0"/>
                <a:sym typeface="Ruddy"/>
              </a:rPr>
              <a:t>Can you </a:t>
            </a:r>
            <a:r>
              <a:rPr lang="en-US" sz="4800" b="1" dirty="0">
                <a:solidFill>
                  <a:srgbClr val="3065CF"/>
                </a:solidFill>
                <a:latin typeface="Arial" panose="020B0604020202020204" pitchFamily="34" charset="0"/>
                <a:ea typeface="Ruddy"/>
                <a:cs typeface="Arial" panose="020B0604020202020204" pitchFamily="34" charset="0"/>
                <a:sym typeface="Ruddy"/>
              </a:rPr>
              <a:t>name some animals</a:t>
            </a:r>
            <a:r>
              <a:rPr lang="en-US" sz="4800" b="1" dirty="0">
                <a:solidFill>
                  <a:srgbClr val="E0435D"/>
                </a:solidFill>
                <a:latin typeface="Arial" panose="020B0604020202020204" pitchFamily="34" charset="0"/>
                <a:ea typeface="Ruddy"/>
                <a:cs typeface="Arial" panose="020B0604020202020204" pitchFamily="34" charset="0"/>
                <a:sym typeface="Ruddy"/>
              </a:rPr>
              <a:t> that live in these habitats?</a:t>
            </a:r>
          </a:p>
        </p:txBody>
      </p:sp>
      <p:grpSp>
        <p:nvGrpSpPr>
          <p:cNvPr id="33" name="Group 33"/>
          <p:cNvGrpSpPr/>
          <p:nvPr/>
        </p:nvGrpSpPr>
        <p:grpSpPr>
          <a:xfrm>
            <a:off x="2087635" y="7818179"/>
            <a:ext cx="14112730" cy="1263663"/>
            <a:chOff x="1" y="57149"/>
            <a:chExt cx="18816974" cy="1684885"/>
          </a:xfrm>
        </p:grpSpPr>
        <p:sp>
          <p:nvSpPr>
            <p:cNvPr id="34" name="TextBox 34"/>
            <p:cNvSpPr txBox="1"/>
            <p:nvPr/>
          </p:nvSpPr>
          <p:spPr>
            <a:xfrm>
              <a:off x="1" y="57149"/>
              <a:ext cx="4836488" cy="1684885"/>
            </a:xfrm>
            <a:prstGeom prst="rect">
              <a:avLst/>
            </a:prstGeom>
          </p:spPr>
          <p:txBody>
            <a:bodyPr wrap="square" lIns="0" tIns="0" rIns="0" bIns="0" rtlCol="0" anchor="t">
              <a:spAutoFit/>
            </a:bodyPr>
            <a:lstStyle/>
            <a:p>
              <a:pPr algn="ctr">
                <a:lnSpc>
                  <a:spcPts val="4813"/>
                </a:lnSpc>
              </a:pPr>
              <a:r>
                <a:rPr lang="en-US" sz="4584" dirty="0">
                  <a:solidFill>
                    <a:srgbClr val="3065CF"/>
                  </a:solidFill>
                  <a:latin typeface="Arial" panose="020B0604020202020204" pitchFamily="34" charset="0"/>
                  <a:ea typeface="Ruddy"/>
                  <a:cs typeface="Arial" panose="020B0604020202020204" pitchFamily="34" charset="0"/>
                  <a:sym typeface="Ruddy"/>
                </a:rPr>
                <a:t>What can they eat?</a:t>
              </a:r>
            </a:p>
          </p:txBody>
        </p:sp>
        <p:sp>
          <p:nvSpPr>
            <p:cNvPr id="35" name="TextBox 35"/>
            <p:cNvSpPr txBox="1"/>
            <p:nvPr/>
          </p:nvSpPr>
          <p:spPr>
            <a:xfrm>
              <a:off x="6749411" y="57150"/>
              <a:ext cx="5318154" cy="1684884"/>
            </a:xfrm>
            <a:prstGeom prst="rect">
              <a:avLst/>
            </a:prstGeom>
          </p:spPr>
          <p:txBody>
            <a:bodyPr lIns="0" tIns="0" rIns="0" bIns="0" rtlCol="0" anchor="t">
              <a:spAutoFit/>
            </a:bodyPr>
            <a:lstStyle/>
            <a:p>
              <a:pPr algn="ctr">
                <a:lnSpc>
                  <a:spcPts val="4813"/>
                </a:lnSpc>
              </a:pPr>
              <a:r>
                <a:rPr lang="en-US" sz="4584" dirty="0">
                  <a:solidFill>
                    <a:srgbClr val="3065CF"/>
                  </a:solidFill>
                  <a:latin typeface="Arial" panose="020B0604020202020204" pitchFamily="34" charset="0"/>
                  <a:ea typeface="Ruddy"/>
                  <a:cs typeface="Arial" panose="020B0604020202020204" pitchFamily="34" charset="0"/>
                  <a:sym typeface="Ruddy"/>
                </a:rPr>
                <a:t>How can they find water?</a:t>
              </a:r>
            </a:p>
          </p:txBody>
        </p:sp>
        <p:sp>
          <p:nvSpPr>
            <p:cNvPr id="36" name="TextBox 36"/>
            <p:cNvSpPr txBox="1"/>
            <p:nvPr/>
          </p:nvSpPr>
          <p:spPr>
            <a:xfrm>
              <a:off x="13498821" y="57150"/>
              <a:ext cx="5318154" cy="1684884"/>
            </a:xfrm>
            <a:prstGeom prst="rect">
              <a:avLst/>
            </a:prstGeom>
          </p:spPr>
          <p:txBody>
            <a:bodyPr lIns="0" tIns="0" rIns="0" bIns="0" rtlCol="0" anchor="t">
              <a:spAutoFit/>
            </a:bodyPr>
            <a:lstStyle/>
            <a:p>
              <a:pPr algn="ctr">
                <a:lnSpc>
                  <a:spcPts val="4813"/>
                </a:lnSpc>
              </a:pPr>
              <a:r>
                <a:rPr lang="en-US" sz="4584" dirty="0">
                  <a:solidFill>
                    <a:srgbClr val="3065CF"/>
                  </a:solidFill>
                  <a:latin typeface="Arial" panose="020B0604020202020204" pitchFamily="34" charset="0"/>
                  <a:ea typeface="Ruddy"/>
                  <a:cs typeface="Arial" panose="020B0604020202020204" pitchFamily="34" charset="0"/>
                  <a:sym typeface="Ruddy"/>
                </a:rPr>
                <a:t>How can they stay safe?</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819432" y="0"/>
            <a:ext cx="18288000" cy="13732625"/>
          </a:xfrm>
          <a:custGeom>
            <a:avLst/>
            <a:gdLst/>
            <a:ahLst/>
            <a:cxnLst/>
            <a:rect l="l" t="t" r="r" b="b"/>
            <a:pathLst>
              <a:path w="18288000" h="13732625">
                <a:moveTo>
                  <a:pt x="0" y="0"/>
                </a:moveTo>
                <a:lnTo>
                  <a:pt x="18288000" y="0"/>
                </a:lnTo>
                <a:lnTo>
                  <a:pt x="18288000" y="13732625"/>
                </a:lnTo>
                <a:lnTo>
                  <a:pt x="0" y="13732625"/>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3" name="Group 3"/>
          <p:cNvGrpSpPr/>
          <p:nvPr/>
        </p:nvGrpSpPr>
        <p:grpSpPr>
          <a:xfrm>
            <a:off x="-7986717" y="-2713231"/>
            <a:ext cx="16259184" cy="1625918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5" name="TextBox 5"/>
            <p:cNvSpPr txBox="1"/>
            <p:nvPr/>
          </p:nvSpPr>
          <p:spPr>
            <a:xfrm>
              <a:off x="76200" y="9525"/>
              <a:ext cx="660400" cy="727075"/>
            </a:xfrm>
            <a:prstGeom prst="rect">
              <a:avLst/>
            </a:prstGeom>
          </p:spPr>
          <p:txBody>
            <a:bodyPr lIns="50800" tIns="50800" rIns="50800" bIns="50800" rtlCol="0" anchor="ctr"/>
            <a:lstStyle/>
            <a:p>
              <a:pPr algn="ctr">
                <a:lnSpc>
                  <a:spcPts val="3154"/>
                </a:lnSpc>
              </a:pPr>
              <a:endParaRPr/>
            </a:p>
          </p:txBody>
        </p:sp>
      </p:grpSp>
      <p:sp>
        <p:nvSpPr>
          <p:cNvPr id="6" name="Freeform 6"/>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Freeform 7"/>
          <p:cNvSpPr/>
          <p:nvPr/>
        </p:nvSpPr>
        <p:spPr>
          <a:xfrm>
            <a:off x="6112210" y="3943569"/>
            <a:ext cx="4612549" cy="5845487"/>
          </a:xfrm>
          <a:custGeom>
            <a:avLst/>
            <a:gdLst/>
            <a:ahLst/>
            <a:cxnLst/>
            <a:rect l="l" t="t" r="r" b="b"/>
            <a:pathLst>
              <a:path w="4612549" h="5845487">
                <a:moveTo>
                  <a:pt x="0" y="0"/>
                </a:moveTo>
                <a:lnTo>
                  <a:pt x="4612549" y="0"/>
                </a:lnTo>
                <a:lnTo>
                  <a:pt x="4612549" y="5845487"/>
                </a:lnTo>
                <a:lnTo>
                  <a:pt x="0" y="584548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8" name="TextBox 8"/>
          <p:cNvSpPr txBox="1"/>
          <p:nvPr/>
        </p:nvSpPr>
        <p:spPr>
          <a:xfrm>
            <a:off x="871886" y="2358967"/>
            <a:ext cx="5622001" cy="1461939"/>
          </a:xfrm>
          <a:prstGeom prst="rect">
            <a:avLst/>
          </a:prstGeom>
        </p:spPr>
        <p:txBody>
          <a:bodyPr lIns="0" tIns="0" rIns="0" bIns="0" rtlCol="0" anchor="t">
            <a:spAutoFit/>
          </a:bodyPr>
          <a:lstStyle/>
          <a:p>
            <a:pPr algn="ctr">
              <a:lnSpc>
                <a:spcPts val="5650"/>
              </a:lnSpc>
            </a:pPr>
            <a:r>
              <a:rPr lang="en-US" sz="5400" dirty="0">
                <a:solidFill>
                  <a:srgbClr val="3065CF"/>
                </a:solidFill>
                <a:latin typeface="Arial" panose="020B0604020202020204" pitchFamily="34" charset="0"/>
                <a:ea typeface="Ruddy"/>
                <a:cs typeface="Arial" panose="020B0604020202020204" pitchFamily="34" charset="0"/>
                <a:sym typeface="Ruddy"/>
              </a:rPr>
              <a:t>Could </a:t>
            </a:r>
            <a:r>
              <a:rPr lang="en-US" sz="5400" dirty="0">
                <a:solidFill>
                  <a:srgbClr val="D25362"/>
                </a:solidFill>
                <a:latin typeface="Arial" panose="020B0604020202020204" pitchFamily="34" charset="0"/>
                <a:ea typeface="Ruddy"/>
                <a:cs typeface="Arial" panose="020B0604020202020204" pitchFamily="34" charset="0"/>
                <a:sym typeface="Ruddy"/>
              </a:rPr>
              <a:t>you</a:t>
            </a:r>
            <a:r>
              <a:rPr lang="en-US" sz="5400" dirty="0">
                <a:solidFill>
                  <a:srgbClr val="3065CF"/>
                </a:solidFill>
                <a:latin typeface="Arial" panose="020B0604020202020204" pitchFamily="34" charset="0"/>
                <a:ea typeface="Ruddy"/>
                <a:cs typeface="Arial" panose="020B0604020202020204" pitchFamily="34" charset="0"/>
                <a:sym typeface="Ruddy"/>
              </a:rPr>
              <a:t> live in this habitat?</a:t>
            </a:r>
          </a:p>
        </p:txBody>
      </p:sp>
      <p:sp>
        <p:nvSpPr>
          <p:cNvPr id="9" name="TextBox 9"/>
          <p:cNvSpPr txBox="1"/>
          <p:nvPr/>
        </p:nvSpPr>
        <p:spPr>
          <a:xfrm>
            <a:off x="777797" y="4575279"/>
            <a:ext cx="5622001" cy="2923877"/>
          </a:xfrm>
          <a:prstGeom prst="rect">
            <a:avLst/>
          </a:prstGeom>
        </p:spPr>
        <p:txBody>
          <a:bodyPr lIns="0" tIns="0" rIns="0" bIns="0" rtlCol="0" anchor="t">
            <a:spAutoFit/>
          </a:bodyPr>
          <a:lstStyle/>
          <a:p>
            <a:pPr algn="ctr">
              <a:lnSpc>
                <a:spcPts val="5650"/>
              </a:lnSpc>
            </a:pPr>
            <a:r>
              <a:rPr lang="en-US" sz="5400" dirty="0">
                <a:solidFill>
                  <a:srgbClr val="3065CF"/>
                </a:solidFill>
                <a:latin typeface="Arial" panose="020B0604020202020204" pitchFamily="34" charset="0"/>
                <a:ea typeface="Ruddy"/>
                <a:cs typeface="Arial" panose="020B0604020202020204" pitchFamily="34" charset="0"/>
                <a:sym typeface="Ruddy"/>
              </a:rPr>
              <a:t>If you wanted to live here, </a:t>
            </a:r>
            <a:r>
              <a:rPr lang="en-US" sz="5400" dirty="0">
                <a:solidFill>
                  <a:srgbClr val="D25362"/>
                </a:solidFill>
                <a:latin typeface="Arial" panose="020B0604020202020204" pitchFamily="34" charset="0"/>
                <a:ea typeface="Ruddy"/>
                <a:cs typeface="Arial" panose="020B0604020202020204" pitchFamily="34" charset="0"/>
                <a:sym typeface="Ruddy"/>
              </a:rPr>
              <a:t>what superpowers</a:t>
            </a:r>
            <a:r>
              <a:rPr lang="en-US" sz="5400" dirty="0">
                <a:solidFill>
                  <a:srgbClr val="3065CF"/>
                </a:solidFill>
                <a:latin typeface="Arial" panose="020B0604020202020204" pitchFamily="34" charset="0"/>
                <a:ea typeface="Ruddy"/>
                <a:cs typeface="Arial" panose="020B0604020202020204" pitchFamily="34" charset="0"/>
                <a:sym typeface="Ruddy"/>
              </a:rPr>
              <a:t> would you need?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078" y="3279483"/>
            <a:ext cx="18576156" cy="17042590"/>
            <a:chOff x="0" y="0"/>
            <a:chExt cx="1474937" cy="1353173"/>
          </a:xfrm>
        </p:grpSpPr>
        <p:sp>
          <p:nvSpPr>
            <p:cNvPr id="3" name="Freeform 3"/>
            <p:cNvSpPr/>
            <p:nvPr/>
          </p:nvSpPr>
          <p:spPr>
            <a:xfrm>
              <a:off x="0" y="0"/>
              <a:ext cx="1474937" cy="1353173"/>
            </a:xfrm>
            <a:custGeom>
              <a:avLst/>
              <a:gdLst/>
              <a:ahLst/>
              <a:cxnLst/>
              <a:rect l="l" t="t" r="r" b="b"/>
              <a:pathLst>
                <a:path w="1474937" h="1353173">
                  <a:moveTo>
                    <a:pt x="737469" y="0"/>
                  </a:moveTo>
                  <a:cubicBezTo>
                    <a:pt x="330176" y="0"/>
                    <a:pt x="0" y="302918"/>
                    <a:pt x="0" y="676587"/>
                  </a:cubicBezTo>
                  <a:cubicBezTo>
                    <a:pt x="0" y="1050255"/>
                    <a:pt x="330176" y="1353173"/>
                    <a:pt x="737469" y="1353173"/>
                  </a:cubicBezTo>
                  <a:cubicBezTo>
                    <a:pt x="1144761" y="1353173"/>
                    <a:pt x="1474937" y="1050255"/>
                    <a:pt x="1474937" y="676587"/>
                  </a:cubicBezTo>
                  <a:cubicBezTo>
                    <a:pt x="1474937" y="302918"/>
                    <a:pt x="1144761" y="0"/>
                    <a:pt x="737469" y="0"/>
                  </a:cubicBezTo>
                  <a:close/>
                </a:path>
              </a:pathLst>
            </a:custGeom>
            <a:solidFill>
              <a:srgbClr val="EEF4FF"/>
            </a:solidFill>
          </p:spPr>
          <p:txBody>
            <a:bodyPr/>
            <a:lstStyle/>
            <a:p>
              <a:endParaRPr lang="en-US"/>
            </a:p>
          </p:txBody>
        </p:sp>
        <p:sp>
          <p:nvSpPr>
            <p:cNvPr id="4" name="TextBox 4"/>
            <p:cNvSpPr txBox="1"/>
            <p:nvPr/>
          </p:nvSpPr>
          <p:spPr>
            <a:xfrm>
              <a:off x="138275" y="79235"/>
              <a:ext cx="1198387" cy="1147078"/>
            </a:xfrm>
            <a:prstGeom prst="rect">
              <a:avLst/>
            </a:prstGeom>
          </p:spPr>
          <p:txBody>
            <a:bodyPr lIns="50800" tIns="50800" rIns="50800" bIns="50800" rtlCol="0" anchor="ctr"/>
            <a:lstStyle/>
            <a:p>
              <a:pPr algn="ctr">
                <a:lnSpc>
                  <a:spcPts val="3738"/>
                </a:lnSpc>
              </a:pPr>
              <a:endParaRPr/>
            </a:p>
          </p:txBody>
        </p:sp>
      </p:grpSp>
      <p:sp>
        <p:nvSpPr>
          <p:cNvPr id="5" name="Freeform 5"/>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6" name="Group 6"/>
          <p:cNvGrpSpPr/>
          <p:nvPr/>
        </p:nvGrpSpPr>
        <p:grpSpPr>
          <a:xfrm>
            <a:off x="1630558" y="3748902"/>
            <a:ext cx="4792886" cy="2340075"/>
            <a:chOff x="0" y="0"/>
            <a:chExt cx="742543" cy="362539"/>
          </a:xfrm>
        </p:grpSpPr>
        <p:sp>
          <p:nvSpPr>
            <p:cNvPr id="7" name="Freeform 7"/>
            <p:cNvSpPr/>
            <p:nvPr/>
          </p:nvSpPr>
          <p:spPr>
            <a:xfrm>
              <a:off x="0" y="0"/>
              <a:ext cx="742543" cy="362539"/>
            </a:xfrm>
            <a:custGeom>
              <a:avLst/>
              <a:gdLst/>
              <a:ahLst/>
              <a:cxnLst/>
              <a:rect l="l" t="t" r="r" b="b"/>
              <a:pathLst>
                <a:path w="742543" h="362539">
                  <a:moveTo>
                    <a:pt x="0" y="0"/>
                  </a:moveTo>
                  <a:lnTo>
                    <a:pt x="742543" y="0"/>
                  </a:lnTo>
                  <a:lnTo>
                    <a:pt x="742543" y="362539"/>
                  </a:lnTo>
                  <a:lnTo>
                    <a:pt x="0" y="362539"/>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8" name="Group 8"/>
          <p:cNvGrpSpPr/>
          <p:nvPr/>
        </p:nvGrpSpPr>
        <p:grpSpPr>
          <a:xfrm>
            <a:off x="1632709" y="6372931"/>
            <a:ext cx="4792886" cy="2340075"/>
            <a:chOff x="0" y="0"/>
            <a:chExt cx="742543" cy="362539"/>
          </a:xfrm>
        </p:grpSpPr>
        <p:sp>
          <p:nvSpPr>
            <p:cNvPr id="9" name="Freeform 9"/>
            <p:cNvSpPr/>
            <p:nvPr/>
          </p:nvSpPr>
          <p:spPr>
            <a:xfrm>
              <a:off x="0" y="0"/>
              <a:ext cx="742543" cy="362539"/>
            </a:xfrm>
            <a:custGeom>
              <a:avLst/>
              <a:gdLst/>
              <a:ahLst/>
              <a:cxnLst/>
              <a:rect l="l" t="t" r="r" b="b"/>
              <a:pathLst>
                <a:path w="742543" h="362539">
                  <a:moveTo>
                    <a:pt x="0" y="0"/>
                  </a:moveTo>
                  <a:lnTo>
                    <a:pt x="742543" y="0"/>
                  </a:lnTo>
                  <a:lnTo>
                    <a:pt x="742543" y="362539"/>
                  </a:lnTo>
                  <a:lnTo>
                    <a:pt x="0" y="362539"/>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0" name="Group 10"/>
          <p:cNvGrpSpPr/>
          <p:nvPr/>
        </p:nvGrpSpPr>
        <p:grpSpPr>
          <a:xfrm>
            <a:off x="6749708" y="3748902"/>
            <a:ext cx="4792886" cy="2340075"/>
            <a:chOff x="0" y="0"/>
            <a:chExt cx="742543" cy="362539"/>
          </a:xfrm>
        </p:grpSpPr>
        <p:sp>
          <p:nvSpPr>
            <p:cNvPr id="11" name="Freeform 11"/>
            <p:cNvSpPr/>
            <p:nvPr/>
          </p:nvSpPr>
          <p:spPr>
            <a:xfrm>
              <a:off x="0" y="0"/>
              <a:ext cx="742543" cy="362539"/>
            </a:xfrm>
            <a:custGeom>
              <a:avLst/>
              <a:gdLst/>
              <a:ahLst/>
              <a:cxnLst/>
              <a:rect l="l" t="t" r="r" b="b"/>
              <a:pathLst>
                <a:path w="742543" h="362539">
                  <a:moveTo>
                    <a:pt x="0" y="0"/>
                  </a:moveTo>
                  <a:lnTo>
                    <a:pt x="742543" y="0"/>
                  </a:lnTo>
                  <a:lnTo>
                    <a:pt x="742543" y="362539"/>
                  </a:lnTo>
                  <a:lnTo>
                    <a:pt x="0" y="362539"/>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2" name="Group 12"/>
          <p:cNvGrpSpPr/>
          <p:nvPr/>
        </p:nvGrpSpPr>
        <p:grpSpPr>
          <a:xfrm>
            <a:off x="6751859" y="6372931"/>
            <a:ext cx="4792886" cy="2340075"/>
            <a:chOff x="0" y="0"/>
            <a:chExt cx="742543" cy="362539"/>
          </a:xfrm>
        </p:grpSpPr>
        <p:sp>
          <p:nvSpPr>
            <p:cNvPr id="13" name="Freeform 13"/>
            <p:cNvSpPr/>
            <p:nvPr/>
          </p:nvSpPr>
          <p:spPr>
            <a:xfrm rot="5400000">
              <a:off x="190002" y="-190002"/>
              <a:ext cx="362539" cy="742543"/>
            </a:xfrm>
            <a:custGeom>
              <a:avLst/>
              <a:gdLst/>
              <a:ahLst/>
              <a:cxnLst/>
              <a:rect l="l" t="t" r="r" b="b"/>
              <a:pathLst>
                <a:path w="362539" h="742543">
                  <a:moveTo>
                    <a:pt x="0" y="742543"/>
                  </a:moveTo>
                  <a:lnTo>
                    <a:pt x="0" y="0"/>
                  </a:lnTo>
                  <a:lnTo>
                    <a:pt x="362539" y="0"/>
                  </a:lnTo>
                  <a:lnTo>
                    <a:pt x="362539" y="742543"/>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4" name="Group 14"/>
          <p:cNvGrpSpPr/>
          <p:nvPr/>
        </p:nvGrpSpPr>
        <p:grpSpPr>
          <a:xfrm>
            <a:off x="11864556" y="3748902"/>
            <a:ext cx="4792886" cy="2340075"/>
            <a:chOff x="0" y="0"/>
            <a:chExt cx="742543" cy="362539"/>
          </a:xfrm>
        </p:grpSpPr>
        <p:sp>
          <p:nvSpPr>
            <p:cNvPr id="15" name="Freeform 15"/>
            <p:cNvSpPr/>
            <p:nvPr/>
          </p:nvSpPr>
          <p:spPr>
            <a:xfrm>
              <a:off x="0" y="0"/>
              <a:ext cx="742543" cy="362539"/>
            </a:xfrm>
            <a:custGeom>
              <a:avLst/>
              <a:gdLst/>
              <a:ahLst/>
              <a:cxnLst/>
              <a:rect l="l" t="t" r="r" b="b"/>
              <a:pathLst>
                <a:path w="742543" h="362539">
                  <a:moveTo>
                    <a:pt x="0" y="0"/>
                  </a:moveTo>
                  <a:lnTo>
                    <a:pt x="742543" y="0"/>
                  </a:lnTo>
                  <a:lnTo>
                    <a:pt x="742543" y="362539"/>
                  </a:lnTo>
                  <a:lnTo>
                    <a:pt x="0" y="362539"/>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6" name="Group 16"/>
          <p:cNvGrpSpPr/>
          <p:nvPr/>
        </p:nvGrpSpPr>
        <p:grpSpPr>
          <a:xfrm>
            <a:off x="11866708" y="6372931"/>
            <a:ext cx="4792886" cy="2340075"/>
            <a:chOff x="0" y="0"/>
            <a:chExt cx="742543" cy="362539"/>
          </a:xfrm>
        </p:grpSpPr>
        <p:sp>
          <p:nvSpPr>
            <p:cNvPr id="17" name="Freeform 17"/>
            <p:cNvSpPr/>
            <p:nvPr/>
          </p:nvSpPr>
          <p:spPr>
            <a:xfrm>
              <a:off x="0" y="0"/>
              <a:ext cx="742543" cy="362539"/>
            </a:xfrm>
            <a:custGeom>
              <a:avLst/>
              <a:gdLst/>
              <a:ahLst/>
              <a:cxnLst/>
              <a:rect l="l" t="t" r="r" b="b"/>
              <a:pathLst>
                <a:path w="742543" h="362539">
                  <a:moveTo>
                    <a:pt x="0" y="0"/>
                  </a:moveTo>
                  <a:lnTo>
                    <a:pt x="742543" y="0"/>
                  </a:lnTo>
                  <a:lnTo>
                    <a:pt x="742543" y="362539"/>
                  </a:lnTo>
                  <a:lnTo>
                    <a:pt x="0" y="362539"/>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8" name="Group 18"/>
          <p:cNvGrpSpPr/>
          <p:nvPr/>
        </p:nvGrpSpPr>
        <p:grpSpPr>
          <a:xfrm>
            <a:off x="1635123" y="6372931"/>
            <a:ext cx="4792886" cy="2340075"/>
            <a:chOff x="0" y="0"/>
            <a:chExt cx="6390515" cy="3120100"/>
          </a:xfrm>
        </p:grpSpPr>
        <p:grpSp>
          <p:nvGrpSpPr>
            <p:cNvPr id="19" name="Group 19"/>
            <p:cNvGrpSpPr/>
            <p:nvPr/>
          </p:nvGrpSpPr>
          <p:grpSpPr>
            <a:xfrm>
              <a:off x="0" y="0"/>
              <a:ext cx="6390515" cy="3120100"/>
              <a:chOff x="0" y="0"/>
              <a:chExt cx="1262324" cy="616316"/>
            </a:xfrm>
          </p:grpSpPr>
          <p:sp>
            <p:nvSpPr>
              <p:cNvPr id="20" name="Freeform 20"/>
              <p:cNvSpPr/>
              <p:nvPr/>
            </p:nvSpPr>
            <p:spPr>
              <a:xfrm>
                <a:off x="0" y="0"/>
                <a:ext cx="1262324" cy="616316"/>
              </a:xfrm>
              <a:custGeom>
                <a:avLst/>
                <a:gdLst/>
                <a:ahLst/>
                <a:cxnLst/>
                <a:rect l="l" t="t" r="r" b="b"/>
                <a:pathLst>
                  <a:path w="1262324" h="616316">
                    <a:moveTo>
                      <a:pt x="0" y="0"/>
                    </a:moveTo>
                    <a:lnTo>
                      <a:pt x="1262324" y="0"/>
                    </a:lnTo>
                    <a:lnTo>
                      <a:pt x="1262324" y="616316"/>
                    </a:lnTo>
                    <a:lnTo>
                      <a:pt x="0" y="616316"/>
                    </a:lnTo>
                    <a:close/>
                  </a:path>
                </a:pathLst>
              </a:custGeom>
              <a:solidFill>
                <a:srgbClr val="3065CF"/>
              </a:solidFill>
            </p:spPr>
            <p:txBody>
              <a:bodyPr/>
              <a:lstStyle/>
              <a:p>
                <a:endParaRPr lang="en-US"/>
              </a:p>
            </p:txBody>
          </p:sp>
          <p:sp>
            <p:nvSpPr>
              <p:cNvPr id="21" name="TextBox 21"/>
              <p:cNvSpPr txBox="1"/>
              <p:nvPr/>
            </p:nvSpPr>
            <p:spPr>
              <a:xfrm>
                <a:off x="0" y="-47625"/>
                <a:ext cx="1262324" cy="663941"/>
              </a:xfrm>
              <a:prstGeom prst="rect">
                <a:avLst/>
              </a:prstGeom>
            </p:spPr>
            <p:txBody>
              <a:bodyPr lIns="50800" tIns="50800" rIns="50800" bIns="50800" rtlCol="0" anchor="ctr"/>
              <a:lstStyle/>
              <a:p>
                <a:pPr algn="ctr">
                  <a:lnSpc>
                    <a:spcPts val="3738"/>
                  </a:lnSpc>
                </a:pPr>
                <a:endParaRPr/>
              </a:p>
            </p:txBody>
          </p:sp>
        </p:grpSp>
        <p:grpSp>
          <p:nvGrpSpPr>
            <p:cNvPr id="22" name="Group 22"/>
            <p:cNvGrpSpPr/>
            <p:nvPr/>
          </p:nvGrpSpPr>
          <p:grpSpPr>
            <a:xfrm>
              <a:off x="2868" y="1126"/>
              <a:ext cx="2240813" cy="3118974"/>
              <a:chOff x="0" y="0"/>
              <a:chExt cx="583953" cy="812800"/>
            </a:xfrm>
          </p:grpSpPr>
          <p:sp>
            <p:nvSpPr>
              <p:cNvPr id="23" name="Freeform 23"/>
              <p:cNvSpPr/>
              <p:nvPr/>
            </p:nvSpPr>
            <p:spPr>
              <a:xfrm>
                <a:off x="0" y="0"/>
                <a:ext cx="583953" cy="812800"/>
              </a:xfrm>
              <a:custGeom>
                <a:avLst/>
                <a:gdLst/>
                <a:ahLst/>
                <a:cxnLst/>
                <a:rect l="l" t="t" r="r" b="b"/>
                <a:pathLst>
                  <a:path w="583953" h="812800">
                    <a:moveTo>
                      <a:pt x="0" y="0"/>
                    </a:moveTo>
                    <a:lnTo>
                      <a:pt x="583953" y="0"/>
                    </a:lnTo>
                    <a:lnTo>
                      <a:pt x="583953" y="812800"/>
                    </a:lnTo>
                    <a:lnTo>
                      <a:pt x="0" y="81280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24" name="TextBox 24"/>
            <p:cNvSpPr txBox="1"/>
            <p:nvPr/>
          </p:nvSpPr>
          <p:spPr>
            <a:xfrm>
              <a:off x="2622832" y="306443"/>
              <a:ext cx="3380658" cy="2513508"/>
            </a:xfrm>
            <a:prstGeom prst="rect">
              <a:avLst/>
            </a:prstGeom>
          </p:spPr>
          <p:txBody>
            <a:bodyPr lIns="0" tIns="0" rIns="0" bIns="0" rtlCol="0" anchor="t">
              <a:spAutoFit/>
            </a:bodyPr>
            <a:lstStyle/>
            <a:p>
              <a:pPr algn="l">
                <a:lnSpc>
                  <a:spcPts val="2147"/>
                </a:lnSpc>
              </a:pPr>
              <a:r>
                <a:rPr lang="en-US" sz="1884" dirty="0">
                  <a:solidFill>
                    <a:srgbClr val="FFFFFF"/>
                  </a:solidFill>
                  <a:latin typeface="Arial" panose="020B0604020202020204" pitchFamily="34" charset="0"/>
                  <a:ea typeface="Verdana" panose="020B0604030504040204" pitchFamily="34" charset="0"/>
                  <a:cs typeface="Arial" panose="020B0604020202020204" pitchFamily="34" charset="0"/>
                  <a:sym typeface="Filson Pro"/>
                </a:rPr>
                <a:t>Each fork on the snake’s tongue collects different scents from the air.</a:t>
              </a:r>
            </a:p>
            <a:p>
              <a:pPr algn="l">
                <a:lnSpc>
                  <a:spcPts val="2147"/>
                </a:lnSpc>
              </a:pPr>
              <a:endParaRPr lang="en-US" sz="1884" dirty="0">
                <a:solidFill>
                  <a:srgbClr val="FFFFFF"/>
                </a:solidFill>
                <a:latin typeface="Arial" panose="020B0604020202020204" pitchFamily="34" charset="0"/>
                <a:ea typeface="Verdana" panose="020B0604030504040204" pitchFamily="34" charset="0"/>
                <a:cs typeface="Arial" panose="020B0604020202020204" pitchFamily="34" charset="0"/>
                <a:sym typeface="Filson Pro"/>
              </a:endParaRPr>
            </a:p>
            <a:p>
              <a:pPr algn="l">
                <a:lnSpc>
                  <a:spcPts val="2147"/>
                </a:lnSpc>
              </a:pPr>
              <a:r>
                <a:rPr lang="en-US" sz="1884" dirty="0">
                  <a:solidFill>
                    <a:srgbClr val="FFFFFF"/>
                  </a:solidFill>
                  <a:latin typeface="Arial" panose="020B0604020202020204" pitchFamily="34" charset="0"/>
                  <a:ea typeface="Verdana" panose="020B0604030504040204" pitchFamily="34" charset="0"/>
                  <a:cs typeface="Arial" panose="020B0604020202020204" pitchFamily="34" charset="0"/>
                  <a:sym typeface="Filson Pro"/>
                </a:rPr>
                <a:t>That makes it a super </a:t>
              </a:r>
            </a:p>
            <a:p>
              <a:pPr algn="l">
                <a:lnSpc>
                  <a:spcPts val="2147"/>
                </a:lnSpc>
              </a:pPr>
              <a:r>
                <a:rPr lang="en-US" sz="1884" dirty="0">
                  <a:solidFill>
                    <a:srgbClr val="FFFFFF"/>
                  </a:solidFill>
                  <a:latin typeface="Arial" panose="020B0604020202020204" pitchFamily="34" charset="0"/>
                  <a:ea typeface="Verdana" panose="020B0604030504040204" pitchFamily="34" charset="0"/>
                  <a:cs typeface="Arial" panose="020B0604020202020204" pitchFamily="34" charset="0"/>
                  <a:sym typeface="Filson Pro"/>
                </a:rPr>
                <a:t>prey-finder.</a:t>
              </a:r>
            </a:p>
          </p:txBody>
        </p:sp>
      </p:grpSp>
      <p:grpSp>
        <p:nvGrpSpPr>
          <p:cNvPr id="25" name="Group 25"/>
          <p:cNvGrpSpPr/>
          <p:nvPr/>
        </p:nvGrpSpPr>
        <p:grpSpPr>
          <a:xfrm>
            <a:off x="6751859" y="6372931"/>
            <a:ext cx="4792886" cy="2340075"/>
            <a:chOff x="0" y="0"/>
            <a:chExt cx="6390515" cy="3120100"/>
          </a:xfrm>
        </p:grpSpPr>
        <p:grpSp>
          <p:nvGrpSpPr>
            <p:cNvPr id="26" name="Group 26"/>
            <p:cNvGrpSpPr/>
            <p:nvPr/>
          </p:nvGrpSpPr>
          <p:grpSpPr>
            <a:xfrm>
              <a:off x="0" y="0"/>
              <a:ext cx="6390515" cy="3120100"/>
              <a:chOff x="0" y="0"/>
              <a:chExt cx="1262324" cy="616316"/>
            </a:xfrm>
          </p:grpSpPr>
          <p:sp>
            <p:nvSpPr>
              <p:cNvPr id="27" name="Freeform 27"/>
              <p:cNvSpPr/>
              <p:nvPr/>
            </p:nvSpPr>
            <p:spPr>
              <a:xfrm>
                <a:off x="0" y="0"/>
                <a:ext cx="1262324" cy="616316"/>
              </a:xfrm>
              <a:custGeom>
                <a:avLst/>
                <a:gdLst/>
                <a:ahLst/>
                <a:cxnLst/>
                <a:rect l="l" t="t" r="r" b="b"/>
                <a:pathLst>
                  <a:path w="1262324" h="616316">
                    <a:moveTo>
                      <a:pt x="0" y="0"/>
                    </a:moveTo>
                    <a:lnTo>
                      <a:pt x="1262324" y="0"/>
                    </a:lnTo>
                    <a:lnTo>
                      <a:pt x="1262324" y="616316"/>
                    </a:lnTo>
                    <a:lnTo>
                      <a:pt x="0" y="616316"/>
                    </a:lnTo>
                    <a:close/>
                  </a:path>
                </a:pathLst>
              </a:custGeom>
              <a:solidFill>
                <a:srgbClr val="3065CF"/>
              </a:solidFill>
            </p:spPr>
            <p:txBody>
              <a:bodyPr/>
              <a:lstStyle/>
              <a:p>
                <a:endParaRPr lang="en-US"/>
              </a:p>
            </p:txBody>
          </p:sp>
          <p:sp>
            <p:nvSpPr>
              <p:cNvPr id="28" name="TextBox 28"/>
              <p:cNvSpPr txBox="1"/>
              <p:nvPr/>
            </p:nvSpPr>
            <p:spPr>
              <a:xfrm>
                <a:off x="0" y="-47625"/>
                <a:ext cx="1262324" cy="663941"/>
              </a:xfrm>
              <a:prstGeom prst="rect">
                <a:avLst/>
              </a:prstGeom>
            </p:spPr>
            <p:txBody>
              <a:bodyPr lIns="50800" tIns="50800" rIns="50800" bIns="50800" rtlCol="0" anchor="ctr"/>
              <a:lstStyle/>
              <a:p>
                <a:pPr algn="ctr">
                  <a:lnSpc>
                    <a:spcPts val="3738"/>
                  </a:lnSpc>
                </a:pPr>
                <a:endParaRPr/>
              </a:p>
            </p:txBody>
          </p:sp>
        </p:grpSp>
        <p:grpSp>
          <p:nvGrpSpPr>
            <p:cNvPr id="29" name="Group 29"/>
            <p:cNvGrpSpPr/>
            <p:nvPr/>
          </p:nvGrpSpPr>
          <p:grpSpPr>
            <a:xfrm>
              <a:off x="2868" y="1126"/>
              <a:ext cx="2240813" cy="3118974"/>
              <a:chOff x="0" y="0"/>
              <a:chExt cx="583953" cy="812800"/>
            </a:xfrm>
          </p:grpSpPr>
          <p:sp>
            <p:nvSpPr>
              <p:cNvPr id="30" name="Freeform 30"/>
              <p:cNvSpPr/>
              <p:nvPr/>
            </p:nvSpPr>
            <p:spPr>
              <a:xfrm>
                <a:off x="0" y="0"/>
                <a:ext cx="583953" cy="812800"/>
              </a:xfrm>
              <a:custGeom>
                <a:avLst/>
                <a:gdLst/>
                <a:ahLst/>
                <a:cxnLst/>
                <a:rect l="l" t="t" r="r" b="b"/>
                <a:pathLst>
                  <a:path w="583953" h="812800">
                    <a:moveTo>
                      <a:pt x="0" y="0"/>
                    </a:moveTo>
                    <a:lnTo>
                      <a:pt x="583953" y="0"/>
                    </a:lnTo>
                    <a:lnTo>
                      <a:pt x="583953" y="812800"/>
                    </a:lnTo>
                    <a:lnTo>
                      <a:pt x="0" y="81280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31" name="TextBox 31"/>
            <p:cNvSpPr txBox="1"/>
            <p:nvPr/>
          </p:nvSpPr>
          <p:spPr>
            <a:xfrm>
              <a:off x="2675481" y="839279"/>
              <a:ext cx="3380657" cy="1441542"/>
            </a:xfrm>
            <a:prstGeom prst="rect">
              <a:avLst/>
            </a:prstGeom>
          </p:spPr>
          <p:txBody>
            <a:bodyPr lIns="0" tIns="0" rIns="0" bIns="0" rtlCol="0" anchor="t">
              <a:spAutoFit/>
            </a:bodyPr>
            <a:lstStyle/>
            <a:p>
              <a:pPr algn="l">
                <a:lnSpc>
                  <a:spcPts val="2147"/>
                </a:lnSpc>
              </a:pPr>
              <a:r>
                <a:rPr lang="en-US" sz="1884" dirty="0">
                  <a:solidFill>
                    <a:srgbClr val="FFFFFF"/>
                  </a:solidFill>
                  <a:latin typeface="Arial" panose="020B0604020202020204" pitchFamily="34" charset="0"/>
                  <a:ea typeface="Filson Pro Regular"/>
                  <a:cs typeface="Arial" panose="020B0604020202020204" pitchFamily="34" charset="0"/>
                  <a:sym typeface="Filson Pro"/>
                </a:rPr>
                <a:t>This Giant Malaysian Leaf Insect’s leaflike body parts make it a super </a:t>
              </a:r>
              <a:r>
                <a:rPr lang="en-US" sz="1884" dirty="0" err="1">
                  <a:solidFill>
                    <a:srgbClr val="FFFFFF"/>
                  </a:solidFill>
                  <a:latin typeface="Arial" panose="020B0604020202020204" pitchFamily="34" charset="0"/>
                  <a:ea typeface="Filson Pro Regular"/>
                  <a:cs typeface="Arial" panose="020B0604020202020204" pitchFamily="34" charset="0"/>
                  <a:sym typeface="Filson Pro"/>
                </a:rPr>
                <a:t>camouflager</a:t>
              </a:r>
              <a:r>
                <a:rPr lang="en-US" sz="1884" dirty="0">
                  <a:solidFill>
                    <a:srgbClr val="FFFFFF"/>
                  </a:solidFill>
                  <a:latin typeface="Arial" panose="020B0604020202020204" pitchFamily="34" charset="0"/>
                  <a:ea typeface="Filson Pro Regular"/>
                  <a:cs typeface="Arial" panose="020B0604020202020204" pitchFamily="34" charset="0"/>
                  <a:sym typeface="Filson Pro"/>
                </a:rPr>
                <a:t>.</a:t>
              </a:r>
            </a:p>
          </p:txBody>
        </p:sp>
      </p:grpSp>
      <p:grpSp>
        <p:nvGrpSpPr>
          <p:cNvPr id="32" name="Group 32"/>
          <p:cNvGrpSpPr/>
          <p:nvPr/>
        </p:nvGrpSpPr>
        <p:grpSpPr>
          <a:xfrm>
            <a:off x="6751859" y="3748902"/>
            <a:ext cx="4792886" cy="2340075"/>
            <a:chOff x="0" y="0"/>
            <a:chExt cx="6390515" cy="3120100"/>
          </a:xfrm>
        </p:grpSpPr>
        <p:grpSp>
          <p:nvGrpSpPr>
            <p:cNvPr id="33" name="Group 33"/>
            <p:cNvGrpSpPr/>
            <p:nvPr/>
          </p:nvGrpSpPr>
          <p:grpSpPr>
            <a:xfrm>
              <a:off x="0" y="0"/>
              <a:ext cx="6390515" cy="3120100"/>
              <a:chOff x="0" y="0"/>
              <a:chExt cx="1262324" cy="616316"/>
            </a:xfrm>
          </p:grpSpPr>
          <p:sp>
            <p:nvSpPr>
              <p:cNvPr id="34" name="Freeform 34"/>
              <p:cNvSpPr/>
              <p:nvPr/>
            </p:nvSpPr>
            <p:spPr>
              <a:xfrm>
                <a:off x="0" y="0"/>
                <a:ext cx="1262324" cy="616316"/>
              </a:xfrm>
              <a:custGeom>
                <a:avLst/>
                <a:gdLst/>
                <a:ahLst/>
                <a:cxnLst/>
                <a:rect l="l" t="t" r="r" b="b"/>
                <a:pathLst>
                  <a:path w="1262324" h="616316">
                    <a:moveTo>
                      <a:pt x="0" y="0"/>
                    </a:moveTo>
                    <a:lnTo>
                      <a:pt x="1262324" y="0"/>
                    </a:lnTo>
                    <a:lnTo>
                      <a:pt x="1262324" y="616316"/>
                    </a:lnTo>
                    <a:lnTo>
                      <a:pt x="0" y="616316"/>
                    </a:lnTo>
                    <a:close/>
                  </a:path>
                </a:pathLst>
              </a:custGeom>
              <a:solidFill>
                <a:srgbClr val="3065CF"/>
              </a:solidFill>
            </p:spPr>
            <p:txBody>
              <a:bodyPr/>
              <a:lstStyle/>
              <a:p>
                <a:endParaRPr lang="en-US"/>
              </a:p>
            </p:txBody>
          </p:sp>
          <p:sp>
            <p:nvSpPr>
              <p:cNvPr id="35" name="TextBox 35"/>
              <p:cNvSpPr txBox="1"/>
              <p:nvPr/>
            </p:nvSpPr>
            <p:spPr>
              <a:xfrm>
                <a:off x="0" y="-47625"/>
                <a:ext cx="1262324" cy="663941"/>
              </a:xfrm>
              <a:prstGeom prst="rect">
                <a:avLst/>
              </a:prstGeom>
            </p:spPr>
            <p:txBody>
              <a:bodyPr lIns="50800" tIns="50800" rIns="50800" bIns="50800" rtlCol="0" anchor="ctr"/>
              <a:lstStyle/>
              <a:p>
                <a:pPr algn="ctr">
                  <a:lnSpc>
                    <a:spcPts val="3738"/>
                  </a:lnSpc>
                </a:pPr>
                <a:endParaRPr/>
              </a:p>
            </p:txBody>
          </p:sp>
        </p:grpSp>
        <p:grpSp>
          <p:nvGrpSpPr>
            <p:cNvPr id="36" name="Group 36"/>
            <p:cNvGrpSpPr/>
            <p:nvPr/>
          </p:nvGrpSpPr>
          <p:grpSpPr>
            <a:xfrm>
              <a:off x="2868" y="1126"/>
              <a:ext cx="2240813" cy="3118974"/>
              <a:chOff x="0" y="0"/>
              <a:chExt cx="583953" cy="812800"/>
            </a:xfrm>
          </p:grpSpPr>
          <p:sp>
            <p:nvSpPr>
              <p:cNvPr id="37" name="Freeform 37"/>
              <p:cNvSpPr/>
              <p:nvPr/>
            </p:nvSpPr>
            <p:spPr>
              <a:xfrm>
                <a:off x="0" y="0"/>
                <a:ext cx="583953" cy="812800"/>
              </a:xfrm>
              <a:custGeom>
                <a:avLst/>
                <a:gdLst/>
                <a:ahLst/>
                <a:cxnLst/>
                <a:rect l="l" t="t" r="r" b="b"/>
                <a:pathLst>
                  <a:path w="583953" h="812800">
                    <a:moveTo>
                      <a:pt x="0" y="0"/>
                    </a:moveTo>
                    <a:lnTo>
                      <a:pt x="583953" y="0"/>
                    </a:lnTo>
                    <a:lnTo>
                      <a:pt x="583953" y="812800"/>
                    </a:lnTo>
                    <a:lnTo>
                      <a:pt x="0" y="81280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38" name="TextBox 38"/>
            <p:cNvSpPr txBox="1"/>
            <p:nvPr/>
          </p:nvSpPr>
          <p:spPr>
            <a:xfrm>
              <a:off x="2539197" y="1017642"/>
              <a:ext cx="3645499" cy="1085942"/>
            </a:xfrm>
            <a:prstGeom prst="rect">
              <a:avLst/>
            </a:prstGeom>
          </p:spPr>
          <p:txBody>
            <a:bodyPr lIns="0" tIns="0" rIns="0" bIns="0" rtlCol="0" anchor="t">
              <a:spAutoFit/>
            </a:bodyPr>
            <a:lstStyle/>
            <a:p>
              <a:pPr algn="l">
                <a:lnSpc>
                  <a:spcPts val="2147"/>
                </a:lnSpc>
              </a:pPr>
              <a:r>
                <a:rPr lang="en-US" sz="1884" dirty="0">
                  <a:solidFill>
                    <a:srgbClr val="FFFFFF"/>
                  </a:solidFill>
                  <a:latin typeface="Arial" panose="020B0604020202020204" pitchFamily="34" charset="0"/>
                  <a:ea typeface="Filson Pro Regular"/>
                  <a:cs typeface="Arial" panose="020B0604020202020204" pitchFamily="34" charset="0"/>
                  <a:sym typeface="Filson Pro"/>
                </a:rPr>
                <a:t>Vocal sacs make frogs super singers and super communicators.</a:t>
              </a:r>
            </a:p>
          </p:txBody>
        </p:sp>
      </p:grpSp>
      <p:grpSp>
        <p:nvGrpSpPr>
          <p:cNvPr id="39" name="Group 39"/>
          <p:cNvGrpSpPr/>
          <p:nvPr/>
        </p:nvGrpSpPr>
        <p:grpSpPr>
          <a:xfrm>
            <a:off x="11868595" y="3748902"/>
            <a:ext cx="4792886" cy="2340075"/>
            <a:chOff x="0" y="0"/>
            <a:chExt cx="6390515" cy="3120100"/>
          </a:xfrm>
        </p:grpSpPr>
        <p:grpSp>
          <p:nvGrpSpPr>
            <p:cNvPr id="40" name="Group 40"/>
            <p:cNvGrpSpPr/>
            <p:nvPr/>
          </p:nvGrpSpPr>
          <p:grpSpPr>
            <a:xfrm>
              <a:off x="0" y="0"/>
              <a:ext cx="6390515" cy="3120100"/>
              <a:chOff x="0" y="0"/>
              <a:chExt cx="1262324" cy="616316"/>
            </a:xfrm>
          </p:grpSpPr>
          <p:sp>
            <p:nvSpPr>
              <p:cNvPr id="41" name="Freeform 41"/>
              <p:cNvSpPr/>
              <p:nvPr/>
            </p:nvSpPr>
            <p:spPr>
              <a:xfrm>
                <a:off x="0" y="0"/>
                <a:ext cx="1262324" cy="616316"/>
              </a:xfrm>
              <a:custGeom>
                <a:avLst/>
                <a:gdLst/>
                <a:ahLst/>
                <a:cxnLst/>
                <a:rect l="l" t="t" r="r" b="b"/>
                <a:pathLst>
                  <a:path w="1262324" h="616316">
                    <a:moveTo>
                      <a:pt x="0" y="0"/>
                    </a:moveTo>
                    <a:lnTo>
                      <a:pt x="1262324" y="0"/>
                    </a:lnTo>
                    <a:lnTo>
                      <a:pt x="1262324" y="616316"/>
                    </a:lnTo>
                    <a:lnTo>
                      <a:pt x="0" y="616316"/>
                    </a:lnTo>
                    <a:close/>
                  </a:path>
                </a:pathLst>
              </a:custGeom>
              <a:solidFill>
                <a:srgbClr val="3065CF"/>
              </a:solidFill>
            </p:spPr>
            <p:txBody>
              <a:bodyPr/>
              <a:lstStyle/>
              <a:p>
                <a:endParaRPr lang="en-US"/>
              </a:p>
            </p:txBody>
          </p:sp>
          <p:sp>
            <p:nvSpPr>
              <p:cNvPr id="42" name="TextBox 42"/>
              <p:cNvSpPr txBox="1"/>
              <p:nvPr/>
            </p:nvSpPr>
            <p:spPr>
              <a:xfrm>
                <a:off x="0" y="-47625"/>
                <a:ext cx="1262324" cy="663941"/>
              </a:xfrm>
              <a:prstGeom prst="rect">
                <a:avLst/>
              </a:prstGeom>
            </p:spPr>
            <p:txBody>
              <a:bodyPr lIns="50800" tIns="50800" rIns="50800" bIns="50800" rtlCol="0" anchor="ctr"/>
              <a:lstStyle/>
              <a:p>
                <a:pPr algn="ctr">
                  <a:lnSpc>
                    <a:spcPts val="3738"/>
                  </a:lnSpc>
                </a:pPr>
                <a:endParaRPr/>
              </a:p>
            </p:txBody>
          </p:sp>
        </p:grpSp>
        <p:grpSp>
          <p:nvGrpSpPr>
            <p:cNvPr id="43" name="Group 43"/>
            <p:cNvGrpSpPr/>
            <p:nvPr/>
          </p:nvGrpSpPr>
          <p:grpSpPr>
            <a:xfrm>
              <a:off x="2868" y="1126"/>
              <a:ext cx="2240813" cy="3118974"/>
              <a:chOff x="0" y="0"/>
              <a:chExt cx="583953" cy="812800"/>
            </a:xfrm>
          </p:grpSpPr>
          <p:sp>
            <p:nvSpPr>
              <p:cNvPr id="44" name="Freeform 44"/>
              <p:cNvSpPr/>
              <p:nvPr/>
            </p:nvSpPr>
            <p:spPr>
              <a:xfrm>
                <a:off x="0" y="0"/>
                <a:ext cx="583953" cy="812800"/>
              </a:xfrm>
              <a:custGeom>
                <a:avLst/>
                <a:gdLst/>
                <a:ahLst/>
                <a:cxnLst/>
                <a:rect l="l" t="t" r="r" b="b"/>
                <a:pathLst>
                  <a:path w="583953" h="812800">
                    <a:moveTo>
                      <a:pt x="0" y="0"/>
                    </a:moveTo>
                    <a:lnTo>
                      <a:pt x="583953" y="0"/>
                    </a:lnTo>
                    <a:lnTo>
                      <a:pt x="583953" y="812800"/>
                    </a:lnTo>
                    <a:lnTo>
                      <a:pt x="0" y="812800"/>
                    </a:lnTo>
                    <a:close/>
                  </a:path>
                </a:pathLst>
              </a:custGeom>
              <a:blipFill>
                <a:blip r:embed="rId12"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45" name="TextBox 45"/>
            <p:cNvSpPr txBox="1"/>
            <p:nvPr/>
          </p:nvSpPr>
          <p:spPr>
            <a:xfrm>
              <a:off x="2539197" y="305879"/>
              <a:ext cx="3645499" cy="2508342"/>
            </a:xfrm>
            <a:prstGeom prst="rect">
              <a:avLst/>
            </a:prstGeom>
          </p:spPr>
          <p:txBody>
            <a:bodyPr lIns="0" tIns="0" rIns="0" bIns="0" rtlCol="0" anchor="t">
              <a:spAutoFit/>
            </a:bodyPr>
            <a:lstStyle/>
            <a:p>
              <a:pPr algn="l">
                <a:lnSpc>
                  <a:spcPts val="2147"/>
                </a:lnSpc>
              </a:pPr>
              <a:r>
                <a:rPr lang="en-US" sz="1884" dirty="0">
                  <a:solidFill>
                    <a:srgbClr val="FFFFFF"/>
                  </a:solidFill>
                  <a:latin typeface="Arial" panose="020B0604020202020204" pitchFamily="34" charset="0"/>
                  <a:ea typeface="Filson Pro Regular"/>
                  <a:cs typeface="Arial" panose="020B0604020202020204" pitchFamily="34" charset="0"/>
                  <a:sym typeface="Filson Pro"/>
                </a:rPr>
                <a:t>A butterfly’s long tubelike proboscis makes it a super sipper.</a:t>
              </a:r>
            </a:p>
            <a:p>
              <a:pPr algn="l">
                <a:lnSpc>
                  <a:spcPts val="2147"/>
                </a:lnSpc>
              </a:pPr>
              <a:endParaRPr lang="en-US" sz="1884" dirty="0">
                <a:solidFill>
                  <a:srgbClr val="FFFFFF"/>
                </a:solidFill>
                <a:latin typeface="Arial" panose="020B0604020202020204" pitchFamily="34" charset="0"/>
                <a:ea typeface="Filson Pro Regular"/>
                <a:cs typeface="Arial" panose="020B0604020202020204" pitchFamily="34" charset="0"/>
                <a:sym typeface="Filson Pro"/>
              </a:endParaRPr>
            </a:p>
            <a:p>
              <a:pPr algn="l">
                <a:lnSpc>
                  <a:spcPts val="2147"/>
                </a:lnSpc>
              </a:pPr>
              <a:r>
                <a:rPr lang="en-US" sz="1884" dirty="0">
                  <a:solidFill>
                    <a:srgbClr val="FFFFFF"/>
                  </a:solidFill>
                  <a:latin typeface="Arial" panose="020B0604020202020204" pitchFamily="34" charset="0"/>
                  <a:ea typeface="Filson Pro Regular"/>
                  <a:cs typeface="Arial" panose="020B0604020202020204" pitchFamily="34" charset="0"/>
                  <a:sym typeface="Filson Pro"/>
                </a:rPr>
                <a:t>Butterfly antennae are super sniffers and super feelers.</a:t>
              </a:r>
            </a:p>
          </p:txBody>
        </p:sp>
      </p:grpSp>
      <p:grpSp>
        <p:nvGrpSpPr>
          <p:cNvPr id="46" name="Group 46"/>
          <p:cNvGrpSpPr/>
          <p:nvPr/>
        </p:nvGrpSpPr>
        <p:grpSpPr>
          <a:xfrm>
            <a:off x="11868595" y="6372931"/>
            <a:ext cx="4792886" cy="2340075"/>
            <a:chOff x="0" y="0"/>
            <a:chExt cx="6390515" cy="3120100"/>
          </a:xfrm>
        </p:grpSpPr>
        <p:grpSp>
          <p:nvGrpSpPr>
            <p:cNvPr id="47" name="Group 47"/>
            <p:cNvGrpSpPr/>
            <p:nvPr/>
          </p:nvGrpSpPr>
          <p:grpSpPr>
            <a:xfrm>
              <a:off x="0" y="0"/>
              <a:ext cx="6390515" cy="3120100"/>
              <a:chOff x="0" y="0"/>
              <a:chExt cx="1262324" cy="616316"/>
            </a:xfrm>
          </p:grpSpPr>
          <p:sp>
            <p:nvSpPr>
              <p:cNvPr id="48" name="Freeform 48"/>
              <p:cNvSpPr/>
              <p:nvPr/>
            </p:nvSpPr>
            <p:spPr>
              <a:xfrm>
                <a:off x="0" y="0"/>
                <a:ext cx="1262324" cy="616316"/>
              </a:xfrm>
              <a:custGeom>
                <a:avLst/>
                <a:gdLst/>
                <a:ahLst/>
                <a:cxnLst/>
                <a:rect l="l" t="t" r="r" b="b"/>
                <a:pathLst>
                  <a:path w="1262324" h="616316">
                    <a:moveTo>
                      <a:pt x="0" y="0"/>
                    </a:moveTo>
                    <a:lnTo>
                      <a:pt x="1262324" y="0"/>
                    </a:lnTo>
                    <a:lnTo>
                      <a:pt x="1262324" y="616316"/>
                    </a:lnTo>
                    <a:lnTo>
                      <a:pt x="0" y="616316"/>
                    </a:lnTo>
                    <a:close/>
                  </a:path>
                </a:pathLst>
              </a:custGeom>
              <a:solidFill>
                <a:srgbClr val="3065CF"/>
              </a:solidFill>
            </p:spPr>
            <p:txBody>
              <a:bodyPr/>
              <a:lstStyle/>
              <a:p>
                <a:endParaRPr lang="en-US"/>
              </a:p>
            </p:txBody>
          </p:sp>
          <p:sp>
            <p:nvSpPr>
              <p:cNvPr id="49" name="TextBox 49"/>
              <p:cNvSpPr txBox="1"/>
              <p:nvPr/>
            </p:nvSpPr>
            <p:spPr>
              <a:xfrm>
                <a:off x="0" y="-47625"/>
                <a:ext cx="1262324" cy="663941"/>
              </a:xfrm>
              <a:prstGeom prst="rect">
                <a:avLst/>
              </a:prstGeom>
            </p:spPr>
            <p:txBody>
              <a:bodyPr lIns="50800" tIns="50800" rIns="50800" bIns="50800" rtlCol="0" anchor="ctr"/>
              <a:lstStyle/>
              <a:p>
                <a:pPr algn="ctr">
                  <a:lnSpc>
                    <a:spcPts val="3738"/>
                  </a:lnSpc>
                </a:pPr>
                <a:endParaRPr/>
              </a:p>
            </p:txBody>
          </p:sp>
        </p:grpSp>
        <p:grpSp>
          <p:nvGrpSpPr>
            <p:cNvPr id="50" name="Group 50"/>
            <p:cNvGrpSpPr/>
            <p:nvPr/>
          </p:nvGrpSpPr>
          <p:grpSpPr>
            <a:xfrm>
              <a:off x="2868" y="1126"/>
              <a:ext cx="2240813" cy="3118974"/>
              <a:chOff x="0" y="0"/>
              <a:chExt cx="583953" cy="812800"/>
            </a:xfrm>
          </p:grpSpPr>
          <p:sp>
            <p:nvSpPr>
              <p:cNvPr id="51" name="Freeform 51"/>
              <p:cNvSpPr/>
              <p:nvPr/>
            </p:nvSpPr>
            <p:spPr>
              <a:xfrm>
                <a:off x="0" y="0"/>
                <a:ext cx="583953" cy="812800"/>
              </a:xfrm>
              <a:custGeom>
                <a:avLst/>
                <a:gdLst/>
                <a:ahLst/>
                <a:cxnLst/>
                <a:rect l="l" t="t" r="r" b="b"/>
                <a:pathLst>
                  <a:path w="583953" h="812800">
                    <a:moveTo>
                      <a:pt x="0" y="0"/>
                    </a:moveTo>
                    <a:lnTo>
                      <a:pt x="583953" y="0"/>
                    </a:lnTo>
                    <a:lnTo>
                      <a:pt x="583953" y="812800"/>
                    </a:lnTo>
                    <a:lnTo>
                      <a:pt x="0" y="81280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52" name="TextBox 52"/>
            <p:cNvSpPr txBox="1"/>
            <p:nvPr/>
          </p:nvSpPr>
          <p:spPr>
            <a:xfrm>
              <a:off x="2563969" y="393229"/>
              <a:ext cx="3380657" cy="2152742"/>
            </a:xfrm>
            <a:prstGeom prst="rect">
              <a:avLst/>
            </a:prstGeom>
          </p:spPr>
          <p:txBody>
            <a:bodyPr lIns="0" tIns="0" rIns="0" bIns="0" rtlCol="0" anchor="t">
              <a:spAutoFit/>
            </a:bodyPr>
            <a:lstStyle/>
            <a:p>
              <a:pPr algn="l">
                <a:lnSpc>
                  <a:spcPts val="2147"/>
                </a:lnSpc>
              </a:pPr>
              <a:r>
                <a:rPr lang="en-US" sz="1884" dirty="0">
                  <a:solidFill>
                    <a:srgbClr val="FFFFFF"/>
                  </a:solidFill>
                  <a:latin typeface="Arial" panose="020B0604020202020204" pitchFamily="34" charset="0"/>
                  <a:ea typeface="Filson Pro Regular"/>
                  <a:cs typeface="Arial" panose="020B0604020202020204" pitchFamily="34" charset="0"/>
                  <a:sym typeface="Filson Pro"/>
                </a:rPr>
                <a:t>This kangaroo mom’s pouch makes her a super protector. Her huge feet and strong hind legs make her a super jumper.</a:t>
              </a:r>
            </a:p>
          </p:txBody>
        </p:sp>
      </p:grpSp>
      <p:grpSp>
        <p:nvGrpSpPr>
          <p:cNvPr id="53" name="Group 53"/>
          <p:cNvGrpSpPr/>
          <p:nvPr/>
        </p:nvGrpSpPr>
        <p:grpSpPr>
          <a:xfrm>
            <a:off x="1635123" y="3748902"/>
            <a:ext cx="4792886" cy="2340075"/>
            <a:chOff x="0" y="0"/>
            <a:chExt cx="6390515" cy="3120100"/>
          </a:xfrm>
        </p:grpSpPr>
        <p:grpSp>
          <p:nvGrpSpPr>
            <p:cNvPr id="54" name="Group 54"/>
            <p:cNvGrpSpPr/>
            <p:nvPr/>
          </p:nvGrpSpPr>
          <p:grpSpPr>
            <a:xfrm>
              <a:off x="0" y="0"/>
              <a:ext cx="6390515" cy="3120100"/>
              <a:chOff x="0" y="0"/>
              <a:chExt cx="1262324" cy="616316"/>
            </a:xfrm>
          </p:grpSpPr>
          <p:sp>
            <p:nvSpPr>
              <p:cNvPr id="55" name="Freeform 55"/>
              <p:cNvSpPr/>
              <p:nvPr/>
            </p:nvSpPr>
            <p:spPr>
              <a:xfrm>
                <a:off x="0" y="0"/>
                <a:ext cx="1262324" cy="616316"/>
              </a:xfrm>
              <a:custGeom>
                <a:avLst/>
                <a:gdLst/>
                <a:ahLst/>
                <a:cxnLst/>
                <a:rect l="l" t="t" r="r" b="b"/>
                <a:pathLst>
                  <a:path w="1262324" h="616316">
                    <a:moveTo>
                      <a:pt x="0" y="0"/>
                    </a:moveTo>
                    <a:lnTo>
                      <a:pt x="1262324" y="0"/>
                    </a:lnTo>
                    <a:lnTo>
                      <a:pt x="1262324" y="616316"/>
                    </a:lnTo>
                    <a:lnTo>
                      <a:pt x="0" y="616316"/>
                    </a:lnTo>
                    <a:close/>
                  </a:path>
                </a:pathLst>
              </a:custGeom>
              <a:solidFill>
                <a:srgbClr val="3065CF"/>
              </a:solidFill>
            </p:spPr>
            <p:txBody>
              <a:bodyPr/>
              <a:lstStyle/>
              <a:p>
                <a:endParaRPr lang="en-US"/>
              </a:p>
            </p:txBody>
          </p:sp>
          <p:sp>
            <p:nvSpPr>
              <p:cNvPr id="56" name="TextBox 56"/>
              <p:cNvSpPr txBox="1"/>
              <p:nvPr/>
            </p:nvSpPr>
            <p:spPr>
              <a:xfrm>
                <a:off x="0" y="-47625"/>
                <a:ext cx="1262324" cy="663941"/>
              </a:xfrm>
              <a:prstGeom prst="rect">
                <a:avLst/>
              </a:prstGeom>
            </p:spPr>
            <p:txBody>
              <a:bodyPr lIns="50800" tIns="50800" rIns="50800" bIns="50800" rtlCol="0" anchor="ctr"/>
              <a:lstStyle/>
              <a:p>
                <a:pPr algn="ctr">
                  <a:lnSpc>
                    <a:spcPts val="3738"/>
                  </a:lnSpc>
                </a:pPr>
                <a:endParaRPr/>
              </a:p>
            </p:txBody>
          </p:sp>
        </p:grpSp>
        <p:grpSp>
          <p:nvGrpSpPr>
            <p:cNvPr id="57" name="Group 57"/>
            <p:cNvGrpSpPr/>
            <p:nvPr/>
          </p:nvGrpSpPr>
          <p:grpSpPr>
            <a:xfrm>
              <a:off x="2868" y="1126"/>
              <a:ext cx="2240813" cy="3118974"/>
              <a:chOff x="0" y="0"/>
              <a:chExt cx="583953" cy="812800"/>
            </a:xfrm>
          </p:grpSpPr>
          <p:sp>
            <p:nvSpPr>
              <p:cNvPr id="58" name="Freeform 58"/>
              <p:cNvSpPr/>
              <p:nvPr/>
            </p:nvSpPr>
            <p:spPr>
              <a:xfrm>
                <a:off x="0" y="0"/>
                <a:ext cx="583953" cy="812800"/>
              </a:xfrm>
              <a:custGeom>
                <a:avLst/>
                <a:gdLst/>
                <a:ahLst/>
                <a:cxnLst/>
                <a:rect l="l" t="t" r="r" b="b"/>
                <a:pathLst>
                  <a:path w="583953" h="812800">
                    <a:moveTo>
                      <a:pt x="0" y="0"/>
                    </a:moveTo>
                    <a:lnTo>
                      <a:pt x="583953" y="0"/>
                    </a:lnTo>
                    <a:lnTo>
                      <a:pt x="583953" y="812800"/>
                    </a:lnTo>
                    <a:lnTo>
                      <a:pt x="0" y="81280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59" name="TextBox 59"/>
            <p:cNvSpPr txBox="1"/>
            <p:nvPr/>
          </p:nvSpPr>
          <p:spPr>
            <a:xfrm>
              <a:off x="2636771" y="1017079"/>
              <a:ext cx="3365909" cy="1085942"/>
            </a:xfrm>
            <a:prstGeom prst="rect">
              <a:avLst/>
            </a:prstGeom>
          </p:spPr>
          <p:txBody>
            <a:bodyPr lIns="0" tIns="0" rIns="0" bIns="0" rtlCol="0" anchor="t">
              <a:spAutoFit/>
            </a:bodyPr>
            <a:lstStyle/>
            <a:p>
              <a:pPr algn="l">
                <a:lnSpc>
                  <a:spcPts val="2147"/>
                </a:lnSpc>
              </a:pPr>
              <a:r>
                <a:rPr lang="en-US" sz="1884" dirty="0">
                  <a:solidFill>
                    <a:srgbClr val="FFFFFF"/>
                  </a:solidFill>
                  <a:latin typeface="Arial" panose="020B0604020202020204" pitchFamily="34" charset="0"/>
                  <a:ea typeface="Filson Pro Regular"/>
                  <a:cs typeface="Arial" panose="020B0604020202020204" pitchFamily="34" charset="0"/>
                  <a:sym typeface="Filson Pro"/>
                </a:rPr>
                <a:t>Webbed feet</a:t>
              </a:r>
            </a:p>
            <a:p>
              <a:pPr algn="l">
                <a:lnSpc>
                  <a:spcPts val="2147"/>
                </a:lnSpc>
              </a:pPr>
              <a:r>
                <a:rPr lang="en-US" sz="1884" dirty="0">
                  <a:solidFill>
                    <a:srgbClr val="FFFFFF"/>
                  </a:solidFill>
                  <a:latin typeface="Arial" panose="020B0604020202020204" pitchFamily="34" charset="0"/>
                  <a:ea typeface="Filson Pro Regular"/>
                  <a:cs typeface="Arial" panose="020B0604020202020204" pitchFamily="34" charset="0"/>
                  <a:sym typeface="Filson Pro"/>
                </a:rPr>
                <a:t>help ducks to be </a:t>
              </a:r>
            </a:p>
            <a:p>
              <a:pPr algn="l">
                <a:lnSpc>
                  <a:spcPts val="2147"/>
                </a:lnSpc>
              </a:pPr>
              <a:r>
                <a:rPr lang="en-US" sz="1884" dirty="0">
                  <a:solidFill>
                    <a:srgbClr val="FFFFFF"/>
                  </a:solidFill>
                  <a:latin typeface="Arial" panose="020B0604020202020204" pitchFamily="34" charset="0"/>
                  <a:ea typeface="Filson Pro Regular"/>
                  <a:cs typeface="Arial" panose="020B0604020202020204" pitchFamily="34" charset="0"/>
                  <a:sym typeface="Filson Pro"/>
                </a:rPr>
                <a:t>super swimmers.</a:t>
              </a:r>
            </a:p>
          </p:txBody>
        </p:sp>
      </p:grpSp>
      <p:sp>
        <p:nvSpPr>
          <p:cNvPr id="60" name="TextBox 60"/>
          <p:cNvSpPr txBox="1"/>
          <p:nvPr/>
        </p:nvSpPr>
        <p:spPr>
          <a:xfrm>
            <a:off x="2952291" y="1745444"/>
            <a:ext cx="12383418" cy="1578940"/>
          </a:xfrm>
          <a:prstGeom prst="rect">
            <a:avLst/>
          </a:prstGeom>
        </p:spPr>
        <p:txBody>
          <a:bodyPr lIns="0" tIns="0" rIns="0" bIns="0" rtlCol="0" anchor="t">
            <a:spAutoFit/>
          </a:bodyPr>
          <a:lstStyle/>
          <a:p>
            <a:pPr algn="ctr">
              <a:lnSpc>
                <a:spcPts val="6178"/>
              </a:lnSpc>
            </a:pPr>
            <a:r>
              <a:rPr lang="en-US" sz="6000" dirty="0">
                <a:solidFill>
                  <a:srgbClr val="3065CF"/>
                </a:solidFill>
                <a:latin typeface="Arial" panose="020B0604020202020204" pitchFamily="34" charset="0"/>
                <a:ea typeface="Ruddy"/>
                <a:cs typeface="Arial" panose="020B0604020202020204" pitchFamily="34" charset="0"/>
                <a:sym typeface="Ruddy"/>
              </a:rPr>
              <a:t>Can you identify these animals and their superpowers?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linds(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blinds(horizontal)">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linds(horizontal)">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blinds(horizontal)">
                                      <p:cBhvr>
                                        <p:cTn id="3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078" y="3279483"/>
            <a:ext cx="18576156" cy="17042590"/>
            <a:chOff x="0" y="0"/>
            <a:chExt cx="1474937" cy="1353173"/>
          </a:xfrm>
        </p:grpSpPr>
        <p:sp>
          <p:nvSpPr>
            <p:cNvPr id="3" name="Freeform 3"/>
            <p:cNvSpPr/>
            <p:nvPr/>
          </p:nvSpPr>
          <p:spPr>
            <a:xfrm>
              <a:off x="0" y="0"/>
              <a:ext cx="1474937" cy="1353173"/>
            </a:xfrm>
            <a:custGeom>
              <a:avLst/>
              <a:gdLst/>
              <a:ahLst/>
              <a:cxnLst/>
              <a:rect l="l" t="t" r="r" b="b"/>
              <a:pathLst>
                <a:path w="1474937" h="1353173">
                  <a:moveTo>
                    <a:pt x="737469" y="0"/>
                  </a:moveTo>
                  <a:cubicBezTo>
                    <a:pt x="330176" y="0"/>
                    <a:pt x="0" y="302918"/>
                    <a:pt x="0" y="676587"/>
                  </a:cubicBezTo>
                  <a:cubicBezTo>
                    <a:pt x="0" y="1050255"/>
                    <a:pt x="330176" y="1353173"/>
                    <a:pt x="737469" y="1353173"/>
                  </a:cubicBezTo>
                  <a:cubicBezTo>
                    <a:pt x="1144761" y="1353173"/>
                    <a:pt x="1474937" y="1050255"/>
                    <a:pt x="1474937" y="676587"/>
                  </a:cubicBezTo>
                  <a:cubicBezTo>
                    <a:pt x="1474937" y="302918"/>
                    <a:pt x="1144761" y="0"/>
                    <a:pt x="737469" y="0"/>
                  </a:cubicBezTo>
                  <a:close/>
                </a:path>
              </a:pathLst>
            </a:custGeom>
            <a:solidFill>
              <a:srgbClr val="EEF4FF"/>
            </a:solidFill>
          </p:spPr>
          <p:txBody>
            <a:bodyPr/>
            <a:lstStyle/>
            <a:p>
              <a:endParaRPr lang="en-US"/>
            </a:p>
          </p:txBody>
        </p:sp>
        <p:sp>
          <p:nvSpPr>
            <p:cNvPr id="4" name="TextBox 4"/>
            <p:cNvSpPr txBox="1"/>
            <p:nvPr/>
          </p:nvSpPr>
          <p:spPr>
            <a:xfrm>
              <a:off x="138275" y="79235"/>
              <a:ext cx="1198387" cy="1147078"/>
            </a:xfrm>
            <a:prstGeom prst="rect">
              <a:avLst/>
            </a:prstGeom>
          </p:spPr>
          <p:txBody>
            <a:bodyPr lIns="50800" tIns="50800" rIns="50800" bIns="50800" rtlCol="0" anchor="ctr"/>
            <a:lstStyle/>
            <a:p>
              <a:pPr algn="ctr">
                <a:lnSpc>
                  <a:spcPts val="3738"/>
                </a:lnSpc>
              </a:pPr>
              <a:endParaRPr/>
            </a:p>
          </p:txBody>
        </p:sp>
      </p:grpSp>
      <p:sp>
        <p:nvSpPr>
          <p:cNvPr id="5" name="Freeform 5"/>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6" name="Group 6"/>
          <p:cNvGrpSpPr/>
          <p:nvPr/>
        </p:nvGrpSpPr>
        <p:grpSpPr>
          <a:xfrm>
            <a:off x="6751859" y="3748902"/>
            <a:ext cx="4792886" cy="2340075"/>
            <a:chOff x="0" y="0"/>
            <a:chExt cx="6390515" cy="3120100"/>
          </a:xfrm>
        </p:grpSpPr>
        <p:grpSp>
          <p:nvGrpSpPr>
            <p:cNvPr id="7" name="Group 7"/>
            <p:cNvGrpSpPr/>
            <p:nvPr/>
          </p:nvGrpSpPr>
          <p:grpSpPr>
            <a:xfrm>
              <a:off x="0" y="0"/>
              <a:ext cx="6390515" cy="3120100"/>
              <a:chOff x="0" y="0"/>
              <a:chExt cx="1262324" cy="616316"/>
            </a:xfrm>
          </p:grpSpPr>
          <p:sp>
            <p:nvSpPr>
              <p:cNvPr id="8" name="Freeform 8"/>
              <p:cNvSpPr/>
              <p:nvPr/>
            </p:nvSpPr>
            <p:spPr>
              <a:xfrm>
                <a:off x="0" y="0"/>
                <a:ext cx="1262324" cy="616316"/>
              </a:xfrm>
              <a:custGeom>
                <a:avLst/>
                <a:gdLst/>
                <a:ahLst/>
                <a:cxnLst/>
                <a:rect l="l" t="t" r="r" b="b"/>
                <a:pathLst>
                  <a:path w="1262324" h="616316">
                    <a:moveTo>
                      <a:pt x="0" y="0"/>
                    </a:moveTo>
                    <a:lnTo>
                      <a:pt x="1262324" y="0"/>
                    </a:lnTo>
                    <a:lnTo>
                      <a:pt x="1262324" y="616316"/>
                    </a:lnTo>
                    <a:lnTo>
                      <a:pt x="0" y="616316"/>
                    </a:lnTo>
                    <a:close/>
                  </a:path>
                </a:pathLst>
              </a:custGeom>
              <a:solidFill>
                <a:srgbClr val="3065CF"/>
              </a:solidFill>
            </p:spPr>
            <p:txBody>
              <a:bodyPr/>
              <a:lstStyle/>
              <a:p>
                <a:endParaRPr lang="en-US"/>
              </a:p>
            </p:txBody>
          </p:sp>
          <p:sp>
            <p:nvSpPr>
              <p:cNvPr id="9" name="TextBox 9"/>
              <p:cNvSpPr txBox="1"/>
              <p:nvPr/>
            </p:nvSpPr>
            <p:spPr>
              <a:xfrm>
                <a:off x="0" y="-47625"/>
                <a:ext cx="1262324" cy="663941"/>
              </a:xfrm>
              <a:prstGeom prst="rect">
                <a:avLst/>
              </a:prstGeom>
            </p:spPr>
            <p:txBody>
              <a:bodyPr lIns="50800" tIns="50800" rIns="50800" bIns="50800" rtlCol="0" anchor="ctr"/>
              <a:lstStyle/>
              <a:p>
                <a:pPr algn="ctr">
                  <a:lnSpc>
                    <a:spcPts val="3738"/>
                  </a:lnSpc>
                </a:pPr>
                <a:endParaRPr/>
              </a:p>
            </p:txBody>
          </p:sp>
        </p:grpSp>
        <p:grpSp>
          <p:nvGrpSpPr>
            <p:cNvPr id="10" name="Group 10"/>
            <p:cNvGrpSpPr/>
            <p:nvPr/>
          </p:nvGrpSpPr>
          <p:grpSpPr>
            <a:xfrm>
              <a:off x="2868" y="1126"/>
              <a:ext cx="2240813" cy="3118974"/>
              <a:chOff x="0" y="0"/>
              <a:chExt cx="583953" cy="812800"/>
            </a:xfrm>
          </p:grpSpPr>
          <p:sp>
            <p:nvSpPr>
              <p:cNvPr id="11" name="Freeform 11"/>
              <p:cNvSpPr/>
              <p:nvPr/>
            </p:nvSpPr>
            <p:spPr>
              <a:xfrm>
                <a:off x="0" y="0"/>
                <a:ext cx="583953" cy="812800"/>
              </a:xfrm>
              <a:custGeom>
                <a:avLst/>
                <a:gdLst/>
                <a:ahLst/>
                <a:cxnLst/>
                <a:rect l="l" t="t" r="r" b="b"/>
                <a:pathLst>
                  <a:path w="583953" h="812800">
                    <a:moveTo>
                      <a:pt x="0" y="0"/>
                    </a:moveTo>
                    <a:lnTo>
                      <a:pt x="583953" y="0"/>
                    </a:lnTo>
                    <a:lnTo>
                      <a:pt x="583953" y="812800"/>
                    </a:lnTo>
                    <a:lnTo>
                      <a:pt x="0" y="81280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12" name="TextBox 12"/>
            <p:cNvSpPr txBox="1"/>
            <p:nvPr/>
          </p:nvSpPr>
          <p:spPr>
            <a:xfrm>
              <a:off x="2539197" y="1017642"/>
              <a:ext cx="3645499" cy="1085942"/>
            </a:xfrm>
            <a:prstGeom prst="rect">
              <a:avLst/>
            </a:prstGeom>
          </p:spPr>
          <p:txBody>
            <a:bodyPr lIns="0" tIns="0" rIns="0" bIns="0" rtlCol="0" anchor="t">
              <a:spAutoFit/>
            </a:bodyPr>
            <a:lstStyle/>
            <a:p>
              <a:pPr algn="l">
                <a:lnSpc>
                  <a:spcPts val="2147"/>
                </a:lnSpc>
              </a:pPr>
              <a:r>
                <a:rPr lang="en-US" sz="1884" dirty="0">
                  <a:solidFill>
                    <a:srgbClr val="FFFFFF"/>
                  </a:solidFill>
                  <a:latin typeface="Arial" panose="020B0604020202020204" pitchFamily="34" charset="0"/>
                  <a:ea typeface="Filson Pro Regular"/>
                  <a:cs typeface="Arial" panose="020B0604020202020204" pitchFamily="34" charset="0"/>
                  <a:sym typeface="Filson Pro"/>
                </a:rPr>
                <a:t>What superpower do caribou use when they can’t find lichen to eat?</a:t>
              </a:r>
            </a:p>
          </p:txBody>
        </p:sp>
      </p:grpSp>
      <p:grpSp>
        <p:nvGrpSpPr>
          <p:cNvPr id="13" name="Group 13"/>
          <p:cNvGrpSpPr/>
          <p:nvPr/>
        </p:nvGrpSpPr>
        <p:grpSpPr>
          <a:xfrm>
            <a:off x="11868595" y="3748902"/>
            <a:ext cx="4792886" cy="2340075"/>
            <a:chOff x="0" y="0"/>
            <a:chExt cx="6390515" cy="3120100"/>
          </a:xfrm>
        </p:grpSpPr>
        <p:grpSp>
          <p:nvGrpSpPr>
            <p:cNvPr id="14" name="Group 14"/>
            <p:cNvGrpSpPr/>
            <p:nvPr/>
          </p:nvGrpSpPr>
          <p:grpSpPr>
            <a:xfrm>
              <a:off x="0" y="0"/>
              <a:ext cx="6390515" cy="3120100"/>
              <a:chOff x="0" y="0"/>
              <a:chExt cx="1262324" cy="616316"/>
            </a:xfrm>
          </p:grpSpPr>
          <p:sp>
            <p:nvSpPr>
              <p:cNvPr id="15" name="Freeform 15"/>
              <p:cNvSpPr/>
              <p:nvPr/>
            </p:nvSpPr>
            <p:spPr>
              <a:xfrm>
                <a:off x="0" y="0"/>
                <a:ext cx="1262324" cy="616316"/>
              </a:xfrm>
              <a:custGeom>
                <a:avLst/>
                <a:gdLst/>
                <a:ahLst/>
                <a:cxnLst/>
                <a:rect l="l" t="t" r="r" b="b"/>
                <a:pathLst>
                  <a:path w="1262324" h="616316">
                    <a:moveTo>
                      <a:pt x="0" y="0"/>
                    </a:moveTo>
                    <a:lnTo>
                      <a:pt x="1262324" y="0"/>
                    </a:lnTo>
                    <a:lnTo>
                      <a:pt x="1262324" y="616316"/>
                    </a:lnTo>
                    <a:lnTo>
                      <a:pt x="0" y="616316"/>
                    </a:lnTo>
                    <a:close/>
                  </a:path>
                </a:pathLst>
              </a:custGeom>
              <a:solidFill>
                <a:srgbClr val="3065CF"/>
              </a:solidFill>
            </p:spPr>
            <p:txBody>
              <a:bodyPr/>
              <a:lstStyle/>
              <a:p>
                <a:endParaRPr lang="en-US"/>
              </a:p>
            </p:txBody>
          </p:sp>
          <p:sp>
            <p:nvSpPr>
              <p:cNvPr id="16" name="TextBox 16"/>
              <p:cNvSpPr txBox="1"/>
              <p:nvPr/>
            </p:nvSpPr>
            <p:spPr>
              <a:xfrm>
                <a:off x="0" y="-47625"/>
                <a:ext cx="1262324" cy="663941"/>
              </a:xfrm>
              <a:prstGeom prst="rect">
                <a:avLst/>
              </a:prstGeom>
            </p:spPr>
            <p:txBody>
              <a:bodyPr lIns="50800" tIns="50800" rIns="50800" bIns="50800" rtlCol="0" anchor="ctr"/>
              <a:lstStyle/>
              <a:p>
                <a:pPr algn="ctr">
                  <a:lnSpc>
                    <a:spcPts val="3738"/>
                  </a:lnSpc>
                </a:pPr>
                <a:endParaRPr/>
              </a:p>
            </p:txBody>
          </p:sp>
        </p:grpSp>
        <p:grpSp>
          <p:nvGrpSpPr>
            <p:cNvPr id="17" name="Group 17"/>
            <p:cNvGrpSpPr/>
            <p:nvPr/>
          </p:nvGrpSpPr>
          <p:grpSpPr>
            <a:xfrm>
              <a:off x="2868" y="1126"/>
              <a:ext cx="2240813" cy="3118974"/>
              <a:chOff x="0" y="0"/>
              <a:chExt cx="583953" cy="812800"/>
            </a:xfrm>
          </p:grpSpPr>
          <p:sp>
            <p:nvSpPr>
              <p:cNvPr id="18" name="Freeform 18"/>
              <p:cNvSpPr/>
              <p:nvPr/>
            </p:nvSpPr>
            <p:spPr>
              <a:xfrm>
                <a:off x="0" y="0"/>
                <a:ext cx="583953" cy="812800"/>
              </a:xfrm>
              <a:custGeom>
                <a:avLst/>
                <a:gdLst/>
                <a:ahLst/>
                <a:cxnLst/>
                <a:rect l="l" t="t" r="r" b="b"/>
                <a:pathLst>
                  <a:path w="583953" h="812800">
                    <a:moveTo>
                      <a:pt x="0" y="0"/>
                    </a:moveTo>
                    <a:lnTo>
                      <a:pt x="583953" y="0"/>
                    </a:lnTo>
                    <a:lnTo>
                      <a:pt x="583953" y="812800"/>
                    </a:lnTo>
                    <a:lnTo>
                      <a:pt x="0" y="81280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19" name="TextBox 19"/>
            <p:cNvSpPr txBox="1"/>
            <p:nvPr/>
          </p:nvSpPr>
          <p:spPr>
            <a:xfrm>
              <a:off x="2539197" y="858228"/>
              <a:ext cx="3549659" cy="1436291"/>
            </a:xfrm>
            <a:prstGeom prst="rect">
              <a:avLst/>
            </a:prstGeom>
          </p:spPr>
          <p:txBody>
            <a:bodyPr lIns="0" tIns="0" rIns="0" bIns="0" rtlCol="0" anchor="t">
              <a:spAutoFit/>
            </a:bodyPr>
            <a:lstStyle/>
            <a:p>
              <a:pPr algn="l">
                <a:lnSpc>
                  <a:spcPts val="2091"/>
                </a:lnSpc>
              </a:pPr>
              <a:r>
                <a:rPr lang="en-US" sz="1834" dirty="0">
                  <a:solidFill>
                    <a:srgbClr val="FFFFFF"/>
                  </a:solidFill>
                  <a:latin typeface="Arial" panose="020B0604020202020204" pitchFamily="34" charset="0"/>
                  <a:ea typeface="Filson Pro Regular"/>
                  <a:cs typeface="Arial" panose="020B0604020202020204" pitchFamily="34" charset="0"/>
                  <a:sym typeface="Filson Pro"/>
                </a:rPr>
                <a:t>What does this bird do when he wants to find a partner to start a family with?</a:t>
              </a:r>
            </a:p>
          </p:txBody>
        </p:sp>
      </p:grpSp>
      <p:grpSp>
        <p:nvGrpSpPr>
          <p:cNvPr id="20" name="Group 20"/>
          <p:cNvGrpSpPr/>
          <p:nvPr/>
        </p:nvGrpSpPr>
        <p:grpSpPr>
          <a:xfrm>
            <a:off x="1632972" y="3748902"/>
            <a:ext cx="4792886" cy="2340075"/>
            <a:chOff x="0" y="0"/>
            <a:chExt cx="6390515" cy="3120100"/>
          </a:xfrm>
        </p:grpSpPr>
        <p:grpSp>
          <p:nvGrpSpPr>
            <p:cNvPr id="21" name="Group 21"/>
            <p:cNvGrpSpPr/>
            <p:nvPr/>
          </p:nvGrpSpPr>
          <p:grpSpPr>
            <a:xfrm>
              <a:off x="0" y="0"/>
              <a:ext cx="6390515" cy="3120100"/>
              <a:chOff x="0" y="0"/>
              <a:chExt cx="1262324" cy="616316"/>
            </a:xfrm>
          </p:grpSpPr>
          <p:sp>
            <p:nvSpPr>
              <p:cNvPr id="22" name="Freeform 22"/>
              <p:cNvSpPr/>
              <p:nvPr/>
            </p:nvSpPr>
            <p:spPr>
              <a:xfrm>
                <a:off x="0" y="0"/>
                <a:ext cx="1262324" cy="616316"/>
              </a:xfrm>
              <a:custGeom>
                <a:avLst/>
                <a:gdLst/>
                <a:ahLst/>
                <a:cxnLst/>
                <a:rect l="l" t="t" r="r" b="b"/>
                <a:pathLst>
                  <a:path w="1262324" h="616316">
                    <a:moveTo>
                      <a:pt x="0" y="0"/>
                    </a:moveTo>
                    <a:lnTo>
                      <a:pt x="1262324" y="0"/>
                    </a:lnTo>
                    <a:lnTo>
                      <a:pt x="1262324" y="616316"/>
                    </a:lnTo>
                    <a:lnTo>
                      <a:pt x="0" y="616316"/>
                    </a:lnTo>
                    <a:close/>
                  </a:path>
                </a:pathLst>
              </a:custGeom>
              <a:solidFill>
                <a:srgbClr val="3065CF"/>
              </a:solidFill>
            </p:spPr>
            <p:txBody>
              <a:bodyPr/>
              <a:lstStyle/>
              <a:p>
                <a:endParaRPr lang="en-US"/>
              </a:p>
            </p:txBody>
          </p:sp>
          <p:sp>
            <p:nvSpPr>
              <p:cNvPr id="23" name="TextBox 23"/>
              <p:cNvSpPr txBox="1"/>
              <p:nvPr/>
            </p:nvSpPr>
            <p:spPr>
              <a:xfrm>
                <a:off x="0" y="-47625"/>
                <a:ext cx="1262324" cy="663941"/>
              </a:xfrm>
              <a:prstGeom prst="rect">
                <a:avLst/>
              </a:prstGeom>
            </p:spPr>
            <p:txBody>
              <a:bodyPr lIns="50800" tIns="50800" rIns="50800" bIns="50800" rtlCol="0" anchor="ctr"/>
              <a:lstStyle/>
              <a:p>
                <a:pPr algn="ctr">
                  <a:lnSpc>
                    <a:spcPts val="3738"/>
                  </a:lnSpc>
                </a:pPr>
                <a:endParaRPr/>
              </a:p>
            </p:txBody>
          </p:sp>
        </p:grpSp>
        <p:grpSp>
          <p:nvGrpSpPr>
            <p:cNvPr id="24" name="Group 24"/>
            <p:cNvGrpSpPr/>
            <p:nvPr/>
          </p:nvGrpSpPr>
          <p:grpSpPr>
            <a:xfrm>
              <a:off x="2868" y="1126"/>
              <a:ext cx="2240813" cy="3118974"/>
              <a:chOff x="0" y="0"/>
              <a:chExt cx="583953" cy="812800"/>
            </a:xfrm>
          </p:grpSpPr>
          <p:sp>
            <p:nvSpPr>
              <p:cNvPr id="25" name="Freeform 25"/>
              <p:cNvSpPr/>
              <p:nvPr/>
            </p:nvSpPr>
            <p:spPr>
              <a:xfrm>
                <a:off x="0" y="0"/>
                <a:ext cx="583953" cy="812800"/>
              </a:xfrm>
              <a:custGeom>
                <a:avLst/>
                <a:gdLst/>
                <a:ahLst/>
                <a:cxnLst/>
                <a:rect l="l" t="t" r="r" b="b"/>
                <a:pathLst>
                  <a:path w="583953" h="812800">
                    <a:moveTo>
                      <a:pt x="0" y="0"/>
                    </a:moveTo>
                    <a:lnTo>
                      <a:pt x="583953" y="0"/>
                    </a:lnTo>
                    <a:lnTo>
                      <a:pt x="583953" y="812800"/>
                    </a:lnTo>
                    <a:lnTo>
                      <a:pt x="0" y="81280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26" name="TextBox 26"/>
            <p:cNvSpPr txBox="1"/>
            <p:nvPr/>
          </p:nvSpPr>
          <p:spPr>
            <a:xfrm>
              <a:off x="2636771" y="1017079"/>
              <a:ext cx="3365909" cy="1085942"/>
            </a:xfrm>
            <a:prstGeom prst="rect">
              <a:avLst/>
            </a:prstGeom>
          </p:spPr>
          <p:txBody>
            <a:bodyPr lIns="0" tIns="0" rIns="0" bIns="0" rtlCol="0" anchor="t">
              <a:spAutoFit/>
            </a:bodyPr>
            <a:lstStyle/>
            <a:p>
              <a:pPr algn="l">
                <a:lnSpc>
                  <a:spcPts val="2147"/>
                </a:lnSpc>
              </a:pPr>
              <a:r>
                <a:rPr lang="en-US" sz="1884" dirty="0">
                  <a:solidFill>
                    <a:srgbClr val="FFFFFF"/>
                  </a:solidFill>
                  <a:latin typeface="Arial" panose="020B0604020202020204" pitchFamily="34" charset="0"/>
                  <a:ea typeface="Filson Pro Regular"/>
                  <a:cs typeface="Arial" panose="020B0604020202020204" pitchFamily="34" charset="0"/>
                  <a:sym typeface="Filson Pro"/>
                </a:rPr>
                <a:t>What superpower does this bear use to survive winter?</a:t>
              </a:r>
            </a:p>
          </p:txBody>
        </p:sp>
      </p:grpSp>
      <p:grpSp>
        <p:nvGrpSpPr>
          <p:cNvPr id="27" name="Group 27"/>
          <p:cNvGrpSpPr/>
          <p:nvPr/>
        </p:nvGrpSpPr>
        <p:grpSpPr>
          <a:xfrm>
            <a:off x="1632972" y="6101757"/>
            <a:ext cx="4792886" cy="2594919"/>
            <a:chOff x="0" y="17041"/>
            <a:chExt cx="6390515" cy="3459893"/>
          </a:xfrm>
        </p:grpSpPr>
        <p:grpSp>
          <p:nvGrpSpPr>
            <p:cNvPr id="28" name="Group 28"/>
            <p:cNvGrpSpPr/>
            <p:nvPr/>
          </p:nvGrpSpPr>
          <p:grpSpPr>
            <a:xfrm>
              <a:off x="0" y="356834"/>
              <a:ext cx="6390515" cy="3120100"/>
              <a:chOff x="0" y="0"/>
              <a:chExt cx="742543" cy="362539"/>
            </a:xfrm>
          </p:grpSpPr>
          <p:sp>
            <p:nvSpPr>
              <p:cNvPr id="29" name="Freeform 29"/>
              <p:cNvSpPr/>
              <p:nvPr/>
            </p:nvSpPr>
            <p:spPr>
              <a:xfrm>
                <a:off x="0" y="0"/>
                <a:ext cx="742543" cy="362539"/>
              </a:xfrm>
              <a:custGeom>
                <a:avLst/>
                <a:gdLst/>
                <a:ahLst/>
                <a:cxnLst/>
                <a:rect l="l" t="t" r="r" b="b"/>
                <a:pathLst>
                  <a:path w="742543" h="362539">
                    <a:moveTo>
                      <a:pt x="0" y="0"/>
                    </a:moveTo>
                    <a:lnTo>
                      <a:pt x="742543" y="0"/>
                    </a:lnTo>
                    <a:lnTo>
                      <a:pt x="742543" y="362539"/>
                    </a:lnTo>
                    <a:lnTo>
                      <a:pt x="0" y="362539"/>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0" name="Group 30"/>
            <p:cNvGrpSpPr/>
            <p:nvPr/>
          </p:nvGrpSpPr>
          <p:grpSpPr>
            <a:xfrm>
              <a:off x="0" y="17041"/>
              <a:ext cx="6390515" cy="855924"/>
              <a:chOff x="0" y="3366"/>
              <a:chExt cx="1262324" cy="169072"/>
            </a:xfrm>
          </p:grpSpPr>
          <p:sp>
            <p:nvSpPr>
              <p:cNvPr id="31" name="Freeform 31"/>
              <p:cNvSpPr/>
              <p:nvPr/>
            </p:nvSpPr>
            <p:spPr>
              <a:xfrm>
                <a:off x="0" y="3366"/>
                <a:ext cx="1262324" cy="169072"/>
              </a:xfrm>
              <a:custGeom>
                <a:avLst/>
                <a:gdLst/>
                <a:ahLst/>
                <a:cxnLst/>
                <a:rect l="l" t="t" r="r" b="b"/>
                <a:pathLst>
                  <a:path w="1262324" h="169072">
                    <a:moveTo>
                      <a:pt x="0" y="0"/>
                    </a:moveTo>
                    <a:lnTo>
                      <a:pt x="1262324" y="0"/>
                    </a:lnTo>
                    <a:lnTo>
                      <a:pt x="1262324" y="169072"/>
                    </a:lnTo>
                    <a:lnTo>
                      <a:pt x="0" y="169072"/>
                    </a:lnTo>
                    <a:close/>
                  </a:path>
                </a:pathLst>
              </a:custGeom>
              <a:solidFill>
                <a:srgbClr val="E0435D"/>
              </a:solidFill>
            </p:spPr>
            <p:txBody>
              <a:bodyPr/>
              <a:lstStyle/>
              <a:p>
                <a:endParaRPr lang="en-US"/>
              </a:p>
            </p:txBody>
          </p:sp>
          <p:sp>
            <p:nvSpPr>
              <p:cNvPr id="32" name="TextBox 32"/>
              <p:cNvSpPr txBox="1"/>
              <p:nvPr/>
            </p:nvSpPr>
            <p:spPr>
              <a:xfrm>
                <a:off x="0" y="31954"/>
                <a:ext cx="1262324" cy="121447"/>
              </a:xfrm>
              <a:prstGeom prst="rect">
                <a:avLst/>
              </a:prstGeom>
            </p:spPr>
            <p:txBody>
              <a:bodyPr lIns="50800" tIns="50800" rIns="50800" bIns="50800" rtlCol="0" anchor="ctr"/>
              <a:lstStyle/>
              <a:p>
                <a:pPr algn="ctr">
                  <a:lnSpc>
                    <a:spcPts val="3738"/>
                  </a:lnSpc>
                </a:pPr>
                <a:r>
                  <a:rPr lang="en-US" sz="2670" b="1" dirty="0">
                    <a:solidFill>
                      <a:srgbClr val="FFFFFF"/>
                    </a:solidFill>
                    <a:latin typeface="Arial" panose="020B0604020202020204" pitchFamily="34" charset="0"/>
                    <a:ea typeface="Ruddy Bold"/>
                    <a:cs typeface="Arial" panose="020B0604020202020204" pitchFamily="34" charset="0"/>
                    <a:sym typeface="Ruddy Bold"/>
                  </a:rPr>
                  <a:t>Hibernation</a:t>
                </a:r>
              </a:p>
            </p:txBody>
          </p:sp>
        </p:grpSp>
      </p:grpSp>
      <p:grpSp>
        <p:nvGrpSpPr>
          <p:cNvPr id="33" name="Group 33"/>
          <p:cNvGrpSpPr/>
          <p:nvPr/>
        </p:nvGrpSpPr>
        <p:grpSpPr>
          <a:xfrm>
            <a:off x="6751859" y="5981699"/>
            <a:ext cx="4792886" cy="2714977"/>
            <a:chOff x="0" y="-143036"/>
            <a:chExt cx="6390515" cy="3619970"/>
          </a:xfrm>
        </p:grpSpPr>
        <p:grpSp>
          <p:nvGrpSpPr>
            <p:cNvPr id="34" name="Group 34"/>
            <p:cNvGrpSpPr/>
            <p:nvPr/>
          </p:nvGrpSpPr>
          <p:grpSpPr>
            <a:xfrm>
              <a:off x="0" y="356834"/>
              <a:ext cx="6390515" cy="3120100"/>
              <a:chOff x="0" y="0"/>
              <a:chExt cx="742543" cy="362539"/>
            </a:xfrm>
          </p:grpSpPr>
          <p:sp>
            <p:nvSpPr>
              <p:cNvPr id="35" name="Freeform 35"/>
              <p:cNvSpPr/>
              <p:nvPr/>
            </p:nvSpPr>
            <p:spPr>
              <a:xfrm>
                <a:off x="0" y="0"/>
                <a:ext cx="742543" cy="362539"/>
              </a:xfrm>
              <a:custGeom>
                <a:avLst/>
                <a:gdLst/>
                <a:ahLst/>
                <a:cxnLst/>
                <a:rect l="l" t="t" r="r" b="b"/>
                <a:pathLst>
                  <a:path w="742543" h="362539">
                    <a:moveTo>
                      <a:pt x="0" y="0"/>
                    </a:moveTo>
                    <a:lnTo>
                      <a:pt x="742543" y="0"/>
                    </a:lnTo>
                    <a:lnTo>
                      <a:pt x="742543" y="362539"/>
                    </a:lnTo>
                    <a:lnTo>
                      <a:pt x="0" y="362539"/>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36" name="Group 36"/>
            <p:cNvGrpSpPr/>
            <p:nvPr/>
          </p:nvGrpSpPr>
          <p:grpSpPr>
            <a:xfrm>
              <a:off x="0" y="-143036"/>
              <a:ext cx="6390515" cy="1097026"/>
              <a:chOff x="0" y="-28254"/>
              <a:chExt cx="1262324" cy="216697"/>
            </a:xfrm>
          </p:grpSpPr>
          <p:sp>
            <p:nvSpPr>
              <p:cNvPr id="37" name="Freeform 37"/>
              <p:cNvSpPr/>
              <p:nvPr/>
            </p:nvSpPr>
            <p:spPr>
              <a:xfrm>
                <a:off x="0" y="0"/>
                <a:ext cx="1262324" cy="169072"/>
              </a:xfrm>
              <a:custGeom>
                <a:avLst/>
                <a:gdLst/>
                <a:ahLst/>
                <a:cxnLst/>
                <a:rect l="l" t="t" r="r" b="b"/>
                <a:pathLst>
                  <a:path w="1262324" h="169072">
                    <a:moveTo>
                      <a:pt x="0" y="0"/>
                    </a:moveTo>
                    <a:lnTo>
                      <a:pt x="1262324" y="0"/>
                    </a:lnTo>
                    <a:lnTo>
                      <a:pt x="1262324" y="169072"/>
                    </a:lnTo>
                    <a:lnTo>
                      <a:pt x="0" y="169072"/>
                    </a:lnTo>
                    <a:close/>
                  </a:path>
                </a:pathLst>
              </a:custGeom>
              <a:solidFill>
                <a:srgbClr val="E0435D"/>
              </a:solidFill>
            </p:spPr>
            <p:txBody>
              <a:bodyPr/>
              <a:lstStyle/>
              <a:p>
                <a:endParaRPr lang="en-US"/>
              </a:p>
            </p:txBody>
          </p:sp>
          <p:sp>
            <p:nvSpPr>
              <p:cNvPr id="38" name="TextBox 38"/>
              <p:cNvSpPr txBox="1"/>
              <p:nvPr/>
            </p:nvSpPr>
            <p:spPr>
              <a:xfrm>
                <a:off x="0" y="-28254"/>
                <a:ext cx="1262324" cy="216697"/>
              </a:xfrm>
              <a:prstGeom prst="rect">
                <a:avLst/>
              </a:prstGeom>
            </p:spPr>
            <p:txBody>
              <a:bodyPr lIns="50800" tIns="50800" rIns="50800" bIns="50800" rtlCol="0" anchor="ctr"/>
              <a:lstStyle/>
              <a:p>
                <a:pPr algn="ctr">
                  <a:lnSpc>
                    <a:spcPts val="3738"/>
                  </a:lnSpc>
                </a:pPr>
                <a:r>
                  <a:rPr lang="en-US" sz="2670" b="1" dirty="0">
                    <a:solidFill>
                      <a:srgbClr val="FFFFFF"/>
                    </a:solidFill>
                    <a:latin typeface="Arial" panose="020B0604020202020204" pitchFamily="34" charset="0"/>
                    <a:ea typeface="Ruddy Bold"/>
                    <a:cs typeface="Arial" panose="020B0604020202020204" pitchFamily="34" charset="0"/>
                    <a:sym typeface="Ruddy Bold"/>
                  </a:rPr>
                  <a:t>Migration</a:t>
                </a:r>
              </a:p>
            </p:txBody>
          </p:sp>
        </p:grpSp>
      </p:grpSp>
      <p:grpSp>
        <p:nvGrpSpPr>
          <p:cNvPr id="39" name="Group 39"/>
          <p:cNvGrpSpPr/>
          <p:nvPr/>
        </p:nvGrpSpPr>
        <p:grpSpPr>
          <a:xfrm>
            <a:off x="11868595" y="5981699"/>
            <a:ext cx="4792886" cy="2714977"/>
            <a:chOff x="0" y="-143036"/>
            <a:chExt cx="6390515" cy="3619970"/>
          </a:xfrm>
        </p:grpSpPr>
        <p:grpSp>
          <p:nvGrpSpPr>
            <p:cNvPr id="40" name="Group 40"/>
            <p:cNvGrpSpPr/>
            <p:nvPr/>
          </p:nvGrpSpPr>
          <p:grpSpPr>
            <a:xfrm>
              <a:off x="0" y="356834"/>
              <a:ext cx="6390515" cy="3120100"/>
              <a:chOff x="0" y="0"/>
              <a:chExt cx="742543" cy="362539"/>
            </a:xfrm>
          </p:grpSpPr>
          <p:sp>
            <p:nvSpPr>
              <p:cNvPr id="41" name="Freeform 41"/>
              <p:cNvSpPr/>
              <p:nvPr/>
            </p:nvSpPr>
            <p:spPr>
              <a:xfrm>
                <a:off x="0" y="0"/>
                <a:ext cx="742543" cy="362539"/>
              </a:xfrm>
              <a:custGeom>
                <a:avLst/>
                <a:gdLst/>
                <a:ahLst/>
                <a:cxnLst/>
                <a:rect l="l" t="t" r="r" b="b"/>
                <a:pathLst>
                  <a:path w="742543" h="362539">
                    <a:moveTo>
                      <a:pt x="0" y="0"/>
                    </a:moveTo>
                    <a:lnTo>
                      <a:pt x="742543" y="0"/>
                    </a:lnTo>
                    <a:lnTo>
                      <a:pt x="742543" y="362539"/>
                    </a:lnTo>
                    <a:lnTo>
                      <a:pt x="0" y="362539"/>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42" name="Group 42"/>
            <p:cNvGrpSpPr/>
            <p:nvPr/>
          </p:nvGrpSpPr>
          <p:grpSpPr>
            <a:xfrm>
              <a:off x="0" y="-143036"/>
              <a:ext cx="6390515" cy="1097026"/>
              <a:chOff x="0" y="-28254"/>
              <a:chExt cx="1262324" cy="216697"/>
            </a:xfrm>
          </p:grpSpPr>
          <p:sp>
            <p:nvSpPr>
              <p:cNvPr id="43" name="Freeform 43"/>
              <p:cNvSpPr/>
              <p:nvPr/>
            </p:nvSpPr>
            <p:spPr>
              <a:xfrm>
                <a:off x="0" y="0"/>
                <a:ext cx="1262324" cy="169072"/>
              </a:xfrm>
              <a:custGeom>
                <a:avLst/>
                <a:gdLst/>
                <a:ahLst/>
                <a:cxnLst/>
                <a:rect l="l" t="t" r="r" b="b"/>
                <a:pathLst>
                  <a:path w="1262324" h="169072">
                    <a:moveTo>
                      <a:pt x="0" y="0"/>
                    </a:moveTo>
                    <a:lnTo>
                      <a:pt x="1262324" y="0"/>
                    </a:lnTo>
                    <a:lnTo>
                      <a:pt x="1262324" y="169072"/>
                    </a:lnTo>
                    <a:lnTo>
                      <a:pt x="0" y="169072"/>
                    </a:lnTo>
                    <a:close/>
                  </a:path>
                </a:pathLst>
              </a:custGeom>
              <a:solidFill>
                <a:srgbClr val="E0435D"/>
              </a:solidFill>
            </p:spPr>
            <p:txBody>
              <a:bodyPr/>
              <a:lstStyle/>
              <a:p>
                <a:endParaRPr lang="en-US"/>
              </a:p>
            </p:txBody>
          </p:sp>
          <p:sp>
            <p:nvSpPr>
              <p:cNvPr id="44" name="TextBox 44"/>
              <p:cNvSpPr txBox="1"/>
              <p:nvPr/>
            </p:nvSpPr>
            <p:spPr>
              <a:xfrm>
                <a:off x="0" y="-28254"/>
                <a:ext cx="1262324" cy="216697"/>
              </a:xfrm>
              <a:prstGeom prst="rect">
                <a:avLst/>
              </a:prstGeom>
            </p:spPr>
            <p:txBody>
              <a:bodyPr lIns="50800" tIns="50800" rIns="50800" bIns="50800" rtlCol="0" anchor="ctr"/>
              <a:lstStyle/>
              <a:p>
                <a:pPr algn="ctr">
                  <a:lnSpc>
                    <a:spcPts val="3738"/>
                  </a:lnSpc>
                </a:pPr>
                <a:r>
                  <a:rPr lang="en-US" sz="2670" b="1" dirty="0">
                    <a:solidFill>
                      <a:srgbClr val="FFFFFF"/>
                    </a:solidFill>
                    <a:latin typeface="Arial" panose="020B0604020202020204" pitchFamily="34" charset="0"/>
                    <a:ea typeface="Ruddy Bold"/>
                    <a:cs typeface="Arial" panose="020B0604020202020204" pitchFamily="34" charset="0"/>
                    <a:sym typeface="Ruddy Bold"/>
                  </a:rPr>
                  <a:t>Dance!</a:t>
                </a:r>
              </a:p>
            </p:txBody>
          </p:sp>
        </p:grpSp>
      </p:grpSp>
      <p:sp>
        <p:nvSpPr>
          <p:cNvPr id="45" name="TextBox 45"/>
          <p:cNvSpPr txBox="1"/>
          <p:nvPr/>
        </p:nvSpPr>
        <p:spPr>
          <a:xfrm>
            <a:off x="2952291" y="1745444"/>
            <a:ext cx="12383418" cy="1578940"/>
          </a:xfrm>
          <a:prstGeom prst="rect">
            <a:avLst/>
          </a:prstGeom>
        </p:spPr>
        <p:txBody>
          <a:bodyPr lIns="0" tIns="0" rIns="0" bIns="0" rtlCol="0" anchor="t">
            <a:spAutoFit/>
          </a:bodyPr>
          <a:lstStyle/>
          <a:p>
            <a:pPr algn="ctr">
              <a:lnSpc>
                <a:spcPts val="6178"/>
              </a:lnSpc>
            </a:pPr>
            <a:r>
              <a:rPr lang="en-US" sz="6000" dirty="0">
                <a:solidFill>
                  <a:srgbClr val="3065CF"/>
                </a:solidFill>
                <a:latin typeface="Arial" panose="020B0604020202020204" pitchFamily="34" charset="0"/>
                <a:ea typeface="Ruddy"/>
                <a:cs typeface="Arial" panose="020B0604020202020204" pitchFamily="34" charset="0"/>
                <a:sym typeface="Ruddy"/>
              </a:rPr>
              <a:t>Some animals have superpowers that are actions or </a:t>
            </a:r>
            <a:r>
              <a:rPr lang="en-US" sz="6000" dirty="0" err="1">
                <a:solidFill>
                  <a:srgbClr val="3065CF"/>
                </a:solidFill>
                <a:latin typeface="Arial" panose="020B0604020202020204" pitchFamily="34" charset="0"/>
                <a:ea typeface="Ruddy"/>
                <a:cs typeface="Arial" panose="020B0604020202020204" pitchFamily="34" charset="0"/>
                <a:sym typeface="Ruddy"/>
              </a:rPr>
              <a:t>behaviours</a:t>
            </a:r>
            <a:r>
              <a:rPr lang="en-US" sz="6000" dirty="0">
                <a:solidFill>
                  <a:srgbClr val="3065CF"/>
                </a:solidFill>
                <a:latin typeface="Arial" panose="020B0604020202020204" pitchFamily="34" charset="0"/>
                <a:ea typeface="Ruddy"/>
                <a:cs typeface="Arial" panose="020B0604020202020204" pitchFamily="34" charset="0"/>
                <a:sym typeface="Ruddy"/>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dissolv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fltVal val="0"/>
                                          </p:val>
                                        </p:tav>
                                        <p:tav tm="100000">
                                          <p:val>
                                            <p:strVal val="#ppt_w"/>
                                          </p:val>
                                        </p:tav>
                                      </p:tavLst>
                                    </p:anim>
                                    <p:anim calcmode="lin" valueType="num">
                                      <p:cBhvr>
                                        <p:cTn id="20" dur="500" fill="hold"/>
                                        <p:tgtEl>
                                          <p:spTgt spid="33"/>
                                        </p:tgtEl>
                                        <p:attrNameLst>
                                          <p:attrName>ppt_h</p:attrName>
                                        </p:attrNameLst>
                                      </p:cBhvr>
                                      <p:tavLst>
                                        <p:tav tm="0">
                                          <p:val>
                                            <p:fltVal val="0"/>
                                          </p:val>
                                        </p:tav>
                                        <p:tav tm="100000">
                                          <p:val>
                                            <p:strVal val="#ppt_h"/>
                                          </p:val>
                                        </p:tav>
                                      </p:tavLst>
                                    </p:anim>
                                    <p:animEffect transition="in" filter="fade">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dissolv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50486" y="-64869"/>
            <a:ext cx="15537514" cy="10351869"/>
          </a:xfrm>
          <a:custGeom>
            <a:avLst/>
            <a:gdLst/>
            <a:ahLst/>
            <a:cxnLst/>
            <a:rect l="l" t="t" r="r" b="b"/>
            <a:pathLst>
              <a:path w="15537514" h="10351869">
                <a:moveTo>
                  <a:pt x="0" y="0"/>
                </a:moveTo>
                <a:lnTo>
                  <a:pt x="15537514" y="0"/>
                </a:lnTo>
                <a:lnTo>
                  <a:pt x="15537514" y="10351869"/>
                </a:lnTo>
                <a:lnTo>
                  <a:pt x="0" y="10351869"/>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3" name="Group 3"/>
          <p:cNvGrpSpPr/>
          <p:nvPr/>
        </p:nvGrpSpPr>
        <p:grpSpPr>
          <a:xfrm>
            <a:off x="-7986717" y="-2713231"/>
            <a:ext cx="16259184" cy="1625918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5" name="TextBox 5"/>
            <p:cNvSpPr txBox="1"/>
            <p:nvPr/>
          </p:nvSpPr>
          <p:spPr>
            <a:xfrm>
              <a:off x="76200" y="9525"/>
              <a:ext cx="660400" cy="727075"/>
            </a:xfrm>
            <a:prstGeom prst="rect">
              <a:avLst/>
            </a:prstGeom>
          </p:spPr>
          <p:txBody>
            <a:bodyPr lIns="50800" tIns="50800" rIns="50800" bIns="50800" rtlCol="0" anchor="ctr"/>
            <a:lstStyle/>
            <a:p>
              <a:pPr algn="ctr">
                <a:lnSpc>
                  <a:spcPts val="3154"/>
                </a:lnSpc>
              </a:pPr>
              <a:endParaRPr/>
            </a:p>
          </p:txBody>
        </p:sp>
      </p:grpSp>
      <p:sp>
        <p:nvSpPr>
          <p:cNvPr id="6" name="Freeform 6"/>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Freeform 7"/>
          <p:cNvSpPr/>
          <p:nvPr/>
        </p:nvSpPr>
        <p:spPr>
          <a:xfrm>
            <a:off x="6186372" y="5143500"/>
            <a:ext cx="3754354" cy="4752346"/>
          </a:xfrm>
          <a:custGeom>
            <a:avLst/>
            <a:gdLst/>
            <a:ahLst/>
            <a:cxnLst/>
            <a:rect l="l" t="t" r="r" b="b"/>
            <a:pathLst>
              <a:path w="3754354" h="4752346">
                <a:moveTo>
                  <a:pt x="0" y="0"/>
                </a:moveTo>
                <a:lnTo>
                  <a:pt x="3754354" y="0"/>
                </a:lnTo>
                <a:lnTo>
                  <a:pt x="3754354" y="4752346"/>
                </a:lnTo>
                <a:lnTo>
                  <a:pt x="0" y="475234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8" name="TextBox 8"/>
          <p:cNvSpPr txBox="1"/>
          <p:nvPr/>
        </p:nvSpPr>
        <p:spPr>
          <a:xfrm>
            <a:off x="871886" y="2368492"/>
            <a:ext cx="5527912" cy="1808607"/>
          </a:xfrm>
          <a:prstGeom prst="rect">
            <a:avLst/>
          </a:prstGeom>
        </p:spPr>
        <p:txBody>
          <a:bodyPr lIns="0" tIns="0" rIns="0" bIns="0" rtlCol="0" anchor="t">
            <a:spAutoFit/>
          </a:bodyPr>
          <a:lstStyle/>
          <a:p>
            <a:pPr algn="ctr">
              <a:lnSpc>
                <a:spcPts val="7119"/>
              </a:lnSpc>
            </a:pPr>
            <a:r>
              <a:rPr lang="en-US" sz="6300" b="1" dirty="0">
                <a:solidFill>
                  <a:srgbClr val="D25362"/>
                </a:solidFill>
                <a:latin typeface="Arial" panose="020B0604020202020204" pitchFamily="34" charset="0"/>
                <a:ea typeface="Ruddy"/>
                <a:cs typeface="Arial" panose="020B0604020202020204" pitchFamily="34" charset="0"/>
                <a:sym typeface="Ruddy"/>
              </a:rPr>
              <a:t>Explore local habitats.</a:t>
            </a:r>
          </a:p>
        </p:txBody>
      </p:sp>
      <p:sp>
        <p:nvSpPr>
          <p:cNvPr id="9" name="TextBox 9"/>
          <p:cNvSpPr txBox="1"/>
          <p:nvPr/>
        </p:nvSpPr>
        <p:spPr>
          <a:xfrm>
            <a:off x="777797" y="4888908"/>
            <a:ext cx="5622001" cy="1461939"/>
          </a:xfrm>
          <a:prstGeom prst="rect">
            <a:avLst/>
          </a:prstGeom>
        </p:spPr>
        <p:txBody>
          <a:bodyPr lIns="0" tIns="0" rIns="0" bIns="0" rtlCol="0" anchor="t">
            <a:spAutoFit/>
          </a:bodyPr>
          <a:lstStyle/>
          <a:p>
            <a:pPr algn="ctr">
              <a:lnSpc>
                <a:spcPts val="5650"/>
              </a:lnSpc>
            </a:pPr>
            <a:r>
              <a:rPr lang="en-US" sz="5000" dirty="0">
                <a:solidFill>
                  <a:srgbClr val="3065CF"/>
                </a:solidFill>
                <a:latin typeface="Arial" panose="020B0604020202020204" pitchFamily="34" charset="0"/>
                <a:ea typeface="Ruddy"/>
                <a:cs typeface="Arial" panose="020B0604020202020204" pitchFamily="34" charset="0"/>
                <a:sym typeface="Ruddy"/>
              </a:rPr>
              <a:t>What animals live in them?</a:t>
            </a:r>
          </a:p>
        </p:txBody>
      </p:sp>
      <p:sp>
        <p:nvSpPr>
          <p:cNvPr id="10" name="TextBox 10"/>
          <p:cNvSpPr txBox="1"/>
          <p:nvPr/>
        </p:nvSpPr>
        <p:spPr>
          <a:xfrm>
            <a:off x="777797" y="6667604"/>
            <a:ext cx="5622001" cy="1461939"/>
          </a:xfrm>
          <a:prstGeom prst="rect">
            <a:avLst/>
          </a:prstGeom>
        </p:spPr>
        <p:txBody>
          <a:bodyPr lIns="0" tIns="0" rIns="0" bIns="0" rtlCol="0" anchor="t">
            <a:spAutoFit/>
          </a:bodyPr>
          <a:lstStyle/>
          <a:p>
            <a:pPr algn="ctr">
              <a:lnSpc>
                <a:spcPts val="5650"/>
              </a:lnSpc>
            </a:pPr>
            <a:r>
              <a:rPr lang="en-US" sz="5000" dirty="0">
                <a:solidFill>
                  <a:srgbClr val="3065CF"/>
                </a:solidFill>
                <a:latin typeface="Arial" panose="020B0604020202020204" pitchFamily="34" charset="0"/>
                <a:ea typeface="Ruddy"/>
                <a:cs typeface="Arial" panose="020B0604020202020204" pitchFamily="34" charset="0"/>
                <a:sym typeface="Ruddy"/>
              </a:rPr>
              <a:t>What are their superpowers?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684686" y="-183436"/>
            <a:ext cx="15705653" cy="10470436"/>
          </a:xfrm>
          <a:custGeom>
            <a:avLst/>
            <a:gdLst/>
            <a:ahLst/>
            <a:cxnLst/>
            <a:rect l="l" t="t" r="r" b="b"/>
            <a:pathLst>
              <a:path w="15705653" h="10470436">
                <a:moveTo>
                  <a:pt x="0" y="0"/>
                </a:moveTo>
                <a:lnTo>
                  <a:pt x="15705654" y="0"/>
                </a:lnTo>
                <a:lnTo>
                  <a:pt x="15705654" y="10470436"/>
                </a:lnTo>
                <a:lnTo>
                  <a:pt x="0" y="10470436"/>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3" name="Group 3"/>
          <p:cNvGrpSpPr/>
          <p:nvPr/>
        </p:nvGrpSpPr>
        <p:grpSpPr>
          <a:xfrm>
            <a:off x="9032883" y="-2242787"/>
            <a:ext cx="16259184" cy="1625918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5" name="TextBox 5"/>
            <p:cNvSpPr txBox="1"/>
            <p:nvPr/>
          </p:nvSpPr>
          <p:spPr>
            <a:xfrm>
              <a:off x="76200" y="9525"/>
              <a:ext cx="660400" cy="727075"/>
            </a:xfrm>
            <a:prstGeom prst="rect">
              <a:avLst/>
            </a:prstGeom>
          </p:spPr>
          <p:txBody>
            <a:bodyPr lIns="50800" tIns="50800" rIns="50800" bIns="50800" rtlCol="0" anchor="ctr"/>
            <a:lstStyle/>
            <a:p>
              <a:pPr algn="ctr">
                <a:lnSpc>
                  <a:spcPts val="3154"/>
                </a:lnSpc>
              </a:pPr>
              <a:endParaRPr/>
            </a:p>
          </p:txBody>
        </p:sp>
      </p:grpSp>
      <p:sp>
        <p:nvSpPr>
          <p:cNvPr id="6" name="Freeform 6"/>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Freeform 7"/>
          <p:cNvSpPr/>
          <p:nvPr/>
        </p:nvSpPr>
        <p:spPr>
          <a:xfrm>
            <a:off x="7344627" y="5283304"/>
            <a:ext cx="3754354" cy="4752346"/>
          </a:xfrm>
          <a:custGeom>
            <a:avLst/>
            <a:gdLst/>
            <a:ahLst/>
            <a:cxnLst/>
            <a:rect l="l" t="t" r="r" b="b"/>
            <a:pathLst>
              <a:path w="3754354" h="4752346">
                <a:moveTo>
                  <a:pt x="0" y="0"/>
                </a:moveTo>
                <a:lnTo>
                  <a:pt x="3754354" y="0"/>
                </a:lnTo>
                <a:lnTo>
                  <a:pt x="3754354" y="4752346"/>
                </a:lnTo>
                <a:lnTo>
                  <a:pt x="0" y="475234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8" name="TextBox 8"/>
          <p:cNvSpPr txBox="1"/>
          <p:nvPr/>
        </p:nvSpPr>
        <p:spPr>
          <a:xfrm>
            <a:off x="10591869" y="1500504"/>
            <a:ext cx="6824245" cy="4385816"/>
          </a:xfrm>
          <a:prstGeom prst="rect">
            <a:avLst/>
          </a:prstGeom>
        </p:spPr>
        <p:txBody>
          <a:bodyPr lIns="0" tIns="0" rIns="0" bIns="0" rtlCol="0" anchor="t">
            <a:spAutoFit/>
          </a:bodyPr>
          <a:lstStyle/>
          <a:p>
            <a:pPr algn="ctr">
              <a:lnSpc>
                <a:spcPts val="5650"/>
              </a:lnSpc>
            </a:pPr>
            <a:r>
              <a:rPr lang="en-US" sz="5200" dirty="0">
                <a:solidFill>
                  <a:srgbClr val="3065CF"/>
                </a:solidFill>
                <a:latin typeface="Arial" panose="020B0604020202020204" pitchFamily="34" charset="0"/>
                <a:ea typeface="Ruddy"/>
                <a:cs typeface="Arial" panose="020B0604020202020204" pitchFamily="34" charset="0"/>
                <a:sym typeface="Ruddy"/>
              </a:rPr>
              <a:t>Sit spots are a great way to </a:t>
            </a:r>
          </a:p>
          <a:p>
            <a:pPr algn="ctr">
              <a:lnSpc>
                <a:spcPts val="5650"/>
              </a:lnSpc>
            </a:pPr>
            <a:r>
              <a:rPr lang="en-US" sz="5200" dirty="0">
                <a:solidFill>
                  <a:srgbClr val="E0435D"/>
                </a:solidFill>
                <a:latin typeface="Arial" panose="020B0604020202020204" pitchFamily="34" charset="0"/>
                <a:ea typeface="Ruddy"/>
                <a:cs typeface="Arial" panose="020B0604020202020204" pitchFamily="34" charset="0"/>
                <a:sym typeface="Ruddy"/>
              </a:rPr>
              <a:t>CONNECT with nature </a:t>
            </a:r>
            <a:r>
              <a:rPr lang="en-US" sz="5200" dirty="0">
                <a:solidFill>
                  <a:srgbClr val="3065CF"/>
                </a:solidFill>
                <a:latin typeface="Arial" panose="020B0604020202020204" pitchFamily="34" charset="0"/>
                <a:ea typeface="Ruddy"/>
                <a:cs typeface="Arial" panose="020B0604020202020204" pitchFamily="34" charset="0"/>
                <a:sym typeface="Ruddy"/>
              </a:rPr>
              <a:t>and learn about animal superpowers. </a:t>
            </a:r>
          </a:p>
          <a:p>
            <a:pPr algn="ctr">
              <a:lnSpc>
                <a:spcPts val="5650"/>
              </a:lnSpc>
            </a:pPr>
            <a:endParaRPr lang="en-US" sz="5200" dirty="0">
              <a:solidFill>
                <a:srgbClr val="3065CF"/>
              </a:solidFill>
              <a:latin typeface="Arial" panose="020B0604020202020204" pitchFamily="34" charset="0"/>
              <a:ea typeface="Ruddy"/>
              <a:cs typeface="Arial" panose="020B0604020202020204" pitchFamily="34" charset="0"/>
              <a:sym typeface="Ruddy"/>
            </a:endParaRPr>
          </a:p>
        </p:txBody>
      </p:sp>
      <p:sp>
        <p:nvSpPr>
          <p:cNvPr id="9" name="TextBox 9"/>
          <p:cNvSpPr txBox="1"/>
          <p:nvPr/>
        </p:nvSpPr>
        <p:spPr>
          <a:xfrm>
            <a:off x="11015346" y="5821679"/>
            <a:ext cx="5870363" cy="3488134"/>
          </a:xfrm>
          <a:prstGeom prst="rect">
            <a:avLst/>
          </a:prstGeom>
        </p:spPr>
        <p:txBody>
          <a:bodyPr wrap="square" lIns="0" tIns="0" rIns="0" bIns="0" rtlCol="0" anchor="t">
            <a:spAutoFit/>
          </a:bodyPr>
          <a:lstStyle/>
          <a:p>
            <a:pPr algn="ctr">
              <a:lnSpc>
                <a:spcPts val="3390"/>
              </a:lnSpc>
            </a:pPr>
            <a:r>
              <a:rPr lang="en-US" sz="3000" dirty="0">
                <a:solidFill>
                  <a:srgbClr val="3065CF"/>
                </a:solidFill>
                <a:latin typeface="Arial" panose="020B0604020202020204" pitchFamily="34" charset="0"/>
                <a:ea typeface="Filson Pro Regular"/>
                <a:cs typeface="Arial" panose="020B0604020202020204" pitchFamily="34" charset="0"/>
                <a:sym typeface="Filson Pro"/>
              </a:rPr>
              <a:t>Sketching, sound mapping and journaling are just a few sit-spot activities. </a:t>
            </a:r>
          </a:p>
          <a:p>
            <a:pPr algn="ctr">
              <a:lnSpc>
                <a:spcPts val="3390"/>
              </a:lnSpc>
            </a:pPr>
            <a:endParaRPr lang="en-US" sz="3000" dirty="0">
              <a:solidFill>
                <a:srgbClr val="3065CF"/>
              </a:solidFill>
              <a:latin typeface="Arial" panose="020B0604020202020204" pitchFamily="34" charset="0"/>
              <a:ea typeface="Filson Pro Regular"/>
              <a:cs typeface="Arial" panose="020B0604020202020204" pitchFamily="34" charset="0"/>
              <a:sym typeface="Filson Pro"/>
            </a:endParaRPr>
          </a:p>
          <a:p>
            <a:pPr algn="ctr">
              <a:lnSpc>
                <a:spcPts val="3390"/>
              </a:lnSpc>
            </a:pPr>
            <a:r>
              <a:rPr lang="en-US" sz="3000" dirty="0">
                <a:solidFill>
                  <a:srgbClr val="3065CF"/>
                </a:solidFill>
                <a:latin typeface="Arial" panose="020B0604020202020204" pitchFamily="34" charset="0"/>
                <a:ea typeface="Filson Pro Regular"/>
                <a:cs typeface="Arial" panose="020B0604020202020204" pitchFamily="34" charset="0"/>
                <a:sym typeface="Filson Pro"/>
              </a:rPr>
              <a:t>Find more at:</a:t>
            </a:r>
          </a:p>
          <a:p>
            <a:pPr algn="ctr">
              <a:lnSpc>
                <a:spcPts val="3390"/>
              </a:lnSpc>
            </a:pPr>
            <a:r>
              <a:rPr lang="en-US" sz="3000" u="sng" dirty="0">
                <a:solidFill>
                  <a:srgbClr val="3065CF"/>
                </a:solidFill>
                <a:latin typeface="Arial" panose="020B0604020202020204" pitchFamily="34" charset="0"/>
                <a:ea typeface="Filson Pro Regular"/>
                <a:cs typeface="Arial" panose="020B0604020202020204" pitchFamily="34" charset="0"/>
                <a:sym typeface="Filson Pro"/>
                <a:hlinkClick r:id="rId5" tooltip="https://getthekidsoutside.com/sit-spot-activities/"/>
              </a:rPr>
              <a:t>https://futurechicken.com/learning-resources/sit-spot-activities-for-kids/</a:t>
            </a:r>
            <a:endParaRPr lang="en-US" sz="3000" u="sng" dirty="0">
              <a:solidFill>
                <a:srgbClr val="3065CF"/>
              </a:solidFill>
              <a:latin typeface="Arial" panose="020B0604020202020204" pitchFamily="34" charset="0"/>
              <a:ea typeface="Filson Pro Regular"/>
              <a:cs typeface="Arial" panose="020B0604020202020204" pitchFamily="34" charset="0"/>
              <a:sym typeface="Filson Pro"/>
              <a:hlinkClick r:id="rId6" tooltip="https://getthekidsoutside.com/sit-spot-activitie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TextBox 3"/>
          <p:cNvSpPr txBox="1"/>
          <p:nvPr/>
        </p:nvSpPr>
        <p:spPr>
          <a:xfrm>
            <a:off x="6702108" y="1001156"/>
            <a:ext cx="10398544" cy="2183563"/>
          </a:xfrm>
          <a:prstGeom prst="rect">
            <a:avLst/>
          </a:prstGeom>
        </p:spPr>
        <p:txBody>
          <a:bodyPr lIns="0" tIns="0" rIns="0" bIns="0" rtlCol="0" anchor="t">
            <a:spAutoFit/>
          </a:bodyPr>
          <a:lstStyle/>
          <a:p>
            <a:pPr algn="ctr">
              <a:lnSpc>
                <a:spcPts val="8407"/>
              </a:lnSpc>
            </a:pPr>
            <a:r>
              <a:rPr lang="en-US" sz="8083" b="1" dirty="0">
                <a:solidFill>
                  <a:srgbClr val="3065CF"/>
                </a:solidFill>
                <a:latin typeface="Arial" panose="020B0604020202020204" pitchFamily="34" charset="0"/>
                <a:ea typeface="Ruddy"/>
                <a:cs typeface="Arial" panose="020B0604020202020204" pitchFamily="34" charset="0"/>
                <a:sym typeface="Ruddy"/>
              </a:rPr>
              <a:t>What superpower am I most proud of?</a:t>
            </a:r>
          </a:p>
        </p:txBody>
      </p:sp>
      <p:grpSp>
        <p:nvGrpSpPr>
          <p:cNvPr id="4" name="Group 4"/>
          <p:cNvGrpSpPr/>
          <p:nvPr/>
        </p:nvGrpSpPr>
        <p:grpSpPr>
          <a:xfrm>
            <a:off x="-1185176" y="5309062"/>
            <a:ext cx="18819290" cy="12624387"/>
            <a:chOff x="0" y="0"/>
            <a:chExt cx="25092387" cy="16832516"/>
          </a:xfrm>
        </p:grpSpPr>
        <p:sp>
          <p:nvSpPr>
            <p:cNvPr id="5" name="Freeform 5"/>
            <p:cNvSpPr/>
            <p:nvPr/>
          </p:nvSpPr>
          <p:spPr>
            <a:xfrm>
              <a:off x="0" y="1561852"/>
              <a:ext cx="13800113" cy="15270664"/>
            </a:xfrm>
            <a:custGeom>
              <a:avLst/>
              <a:gdLst/>
              <a:ahLst/>
              <a:cxnLst/>
              <a:rect l="l" t="t" r="r" b="b"/>
              <a:pathLst>
                <a:path w="13800113" h="15270664">
                  <a:moveTo>
                    <a:pt x="0" y="0"/>
                  </a:moveTo>
                  <a:lnTo>
                    <a:pt x="13800113" y="0"/>
                  </a:lnTo>
                  <a:lnTo>
                    <a:pt x="13800113" y="15270664"/>
                  </a:lnTo>
                  <a:lnTo>
                    <a:pt x="0" y="1527066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6" name="TextBox 6"/>
            <p:cNvSpPr txBox="1"/>
            <p:nvPr/>
          </p:nvSpPr>
          <p:spPr>
            <a:xfrm>
              <a:off x="11227661" y="114300"/>
              <a:ext cx="13864725" cy="2949517"/>
            </a:xfrm>
            <a:prstGeom prst="rect">
              <a:avLst/>
            </a:prstGeom>
          </p:spPr>
          <p:txBody>
            <a:bodyPr lIns="0" tIns="0" rIns="0" bIns="0" rtlCol="0" anchor="t">
              <a:spAutoFit/>
            </a:bodyPr>
            <a:lstStyle/>
            <a:p>
              <a:pPr algn="ctr">
                <a:lnSpc>
                  <a:spcPts val="8407"/>
                </a:lnSpc>
              </a:pPr>
              <a:r>
                <a:rPr lang="en-US" sz="8083" dirty="0">
                  <a:solidFill>
                    <a:srgbClr val="D25362"/>
                  </a:solidFill>
                  <a:latin typeface="Arial" panose="020B0604020202020204" pitchFamily="34" charset="0"/>
                  <a:ea typeface="Ruddy"/>
                  <a:cs typeface="Arial" panose="020B0604020202020204" pitchFamily="34" charset="0"/>
                  <a:sym typeface="Ruddy"/>
                </a:rPr>
                <a:t>I’m a PLANET PROTECTOR!</a:t>
              </a:r>
            </a:p>
          </p:txBody>
        </p:sp>
        <p:sp>
          <p:nvSpPr>
            <p:cNvPr id="7" name="TextBox 7"/>
            <p:cNvSpPr txBox="1"/>
            <p:nvPr/>
          </p:nvSpPr>
          <p:spPr>
            <a:xfrm>
              <a:off x="13973657" y="3168592"/>
              <a:ext cx="8372734" cy="2557395"/>
            </a:xfrm>
            <a:prstGeom prst="rect">
              <a:avLst/>
            </a:prstGeom>
          </p:spPr>
          <p:txBody>
            <a:bodyPr lIns="0" tIns="0" rIns="0" bIns="0" rtlCol="0" anchor="t">
              <a:spAutoFit/>
            </a:bodyPr>
            <a:lstStyle/>
            <a:p>
              <a:pPr algn="ctr">
                <a:lnSpc>
                  <a:spcPts val="4884"/>
                </a:lnSpc>
              </a:pPr>
              <a:r>
                <a:rPr lang="en-US" sz="4983" dirty="0">
                  <a:solidFill>
                    <a:srgbClr val="3065CF"/>
                  </a:solidFill>
                  <a:latin typeface="Arial" panose="020B0604020202020204" pitchFamily="34" charset="0"/>
                  <a:ea typeface="Ruddy"/>
                  <a:cs typeface="Arial" panose="020B0604020202020204" pitchFamily="34" charset="0"/>
                  <a:sym typeface="Ruddy"/>
                </a:rPr>
                <a:t>You can be a PLANET PROTECTOR too!</a:t>
              </a:r>
            </a:p>
          </p:txBody>
        </p:sp>
      </p:grpSp>
      <p:sp>
        <p:nvSpPr>
          <p:cNvPr id="8" name="Freeform 8"/>
          <p:cNvSpPr/>
          <p:nvPr/>
        </p:nvSpPr>
        <p:spPr>
          <a:xfrm>
            <a:off x="1004550" y="2035788"/>
            <a:ext cx="7219919" cy="6729047"/>
          </a:xfrm>
          <a:custGeom>
            <a:avLst/>
            <a:gdLst/>
            <a:ahLst/>
            <a:cxnLst/>
            <a:rect l="l" t="t" r="r" b="b"/>
            <a:pathLst>
              <a:path w="7219919" h="6729047">
                <a:moveTo>
                  <a:pt x="0" y="0"/>
                </a:moveTo>
                <a:lnTo>
                  <a:pt x="7219919" y="0"/>
                </a:lnTo>
                <a:lnTo>
                  <a:pt x="7219919" y="6729047"/>
                </a:lnTo>
                <a:lnTo>
                  <a:pt x="0" y="6729047"/>
                </a:lnTo>
                <a:lnTo>
                  <a:pt x="0" y="0"/>
                </a:lnTo>
                <a:close/>
              </a:path>
            </a:pathLst>
          </a:custGeom>
          <a:blipFill>
            <a:blip r:embed="rId4" cstate="email">
              <a:extLst>
                <a:ext uri="{28A0092B-C50C-407E-A947-70E740481C1C}">
                  <a14:useLocalDpi xmlns:a14="http://schemas.microsoft.com/office/drawing/2010/main"/>
                </a:ext>
              </a:extLst>
            </a:blip>
            <a:stretch>
              <a:fillRect t="-4821"/>
            </a:stretch>
          </a:blipFill>
        </p:spPr>
        <p:txBody>
          <a:bodyPr/>
          <a:lstStyle/>
          <a:p>
            <a:endParaRPr lang="en-US"/>
          </a:p>
        </p:txBody>
      </p:sp>
      <p:grpSp>
        <p:nvGrpSpPr>
          <p:cNvPr id="9" name="Group 9"/>
          <p:cNvGrpSpPr/>
          <p:nvPr/>
        </p:nvGrpSpPr>
        <p:grpSpPr>
          <a:xfrm>
            <a:off x="8353465" y="3501563"/>
            <a:ext cx="8183662" cy="1493174"/>
            <a:chOff x="0" y="0"/>
            <a:chExt cx="10911550" cy="1990899"/>
          </a:xfrm>
        </p:grpSpPr>
        <p:grpSp>
          <p:nvGrpSpPr>
            <p:cNvPr id="10" name="Group 10"/>
            <p:cNvGrpSpPr/>
            <p:nvPr/>
          </p:nvGrpSpPr>
          <p:grpSpPr>
            <a:xfrm>
              <a:off x="412754" y="117004"/>
              <a:ext cx="10498795" cy="1873895"/>
              <a:chOff x="0" y="0"/>
              <a:chExt cx="2073836" cy="370152"/>
            </a:xfrm>
          </p:grpSpPr>
          <p:sp>
            <p:nvSpPr>
              <p:cNvPr id="11" name="Freeform 11"/>
              <p:cNvSpPr/>
              <p:nvPr/>
            </p:nvSpPr>
            <p:spPr>
              <a:xfrm>
                <a:off x="0" y="0"/>
                <a:ext cx="2073836" cy="370152"/>
              </a:xfrm>
              <a:custGeom>
                <a:avLst/>
                <a:gdLst/>
                <a:ahLst/>
                <a:cxnLst/>
                <a:rect l="l" t="t" r="r" b="b"/>
                <a:pathLst>
                  <a:path w="2073836" h="370152">
                    <a:moveTo>
                      <a:pt x="45228" y="0"/>
                    </a:moveTo>
                    <a:lnTo>
                      <a:pt x="2028608" y="0"/>
                    </a:lnTo>
                    <a:cubicBezTo>
                      <a:pt x="2040604" y="0"/>
                      <a:pt x="2052107" y="4765"/>
                      <a:pt x="2060589" y="13247"/>
                    </a:cubicBezTo>
                    <a:cubicBezTo>
                      <a:pt x="2069071" y="21729"/>
                      <a:pt x="2073836" y="33233"/>
                      <a:pt x="2073836" y="45228"/>
                    </a:cubicBezTo>
                    <a:lnTo>
                      <a:pt x="2073836" y="324924"/>
                    </a:lnTo>
                    <a:cubicBezTo>
                      <a:pt x="2073836" y="336920"/>
                      <a:pt x="2069071" y="348423"/>
                      <a:pt x="2060589" y="356905"/>
                    </a:cubicBezTo>
                    <a:cubicBezTo>
                      <a:pt x="2052107" y="365387"/>
                      <a:pt x="2040604" y="370152"/>
                      <a:pt x="2028608" y="370152"/>
                    </a:cubicBezTo>
                    <a:lnTo>
                      <a:pt x="45228" y="370152"/>
                    </a:lnTo>
                    <a:cubicBezTo>
                      <a:pt x="33233" y="370152"/>
                      <a:pt x="21729" y="365387"/>
                      <a:pt x="13247" y="356905"/>
                    </a:cubicBezTo>
                    <a:cubicBezTo>
                      <a:pt x="4765" y="348423"/>
                      <a:pt x="0" y="336920"/>
                      <a:pt x="0" y="324924"/>
                    </a:cubicBezTo>
                    <a:lnTo>
                      <a:pt x="0" y="45228"/>
                    </a:lnTo>
                    <a:cubicBezTo>
                      <a:pt x="0" y="33233"/>
                      <a:pt x="4765" y="21729"/>
                      <a:pt x="13247" y="13247"/>
                    </a:cubicBezTo>
                    <a:cubicBezTo>
                      <a:pt x="21729" y="4765"/>
                      <a:pt x="33233" y="0"/>
                      <a:pt x="45228" y="0"/>
                    </a:cubicBezTo>
                    <a:close/>
                  </a:path>
                </a:pathLst>
              </a:custGeom>
              <a:solidFill>
                <a:srgbClr val="EEF4FF"/>
              </a:solidFill>
              <a:ln cap="rnd">
                <a:noFill/>
                <a:prstDash val="solid"/>
                <a:round/>
              </a:ln>
            </p:spPr>
            <p:txBody>
              <a:bodyPr/>
              <a:lstStyle/>
              <a:p>
                <a:endParaRPr lang="en-US"/>
              </a:p>
            </p:txBody>
          </p:sp>
          <p:sp>
            <p:nvSpPr>
              <p:cNvPr id="12" name="TextBox 12"/>
              <p:cNvSpPr txBox="1"/>
              <p:nvPr/>
            </p:nvSpPr>
            <p:spPr>
              <a:xfrm>
                <a:off x="0" y="-66675"/>
                <a:ext cx="2073836" cy="436827"/>
              </a:xfrm>
              <a:prstGeom prst="rect">
                <a:avLst/>
              </a:prstGeom>
            </p:spPr>
            <p:txBody>
              <a:bodyPr lIns="50800" tIns="50800" rIns="50800" bIns="50800" rtlCol="0" anchor="ctr"/>
              <a:lstStyle/>
              <a:p>
                <a:pPr algn="ctr">
                  <a:lnSpc>
                    <a:spcPts val="3154"/>
                  </a:lnSpc>
                </a:pPr>
                <a:endParaRPr/>
              </a:p>
            </p:txBody>
          </p:sp>
        </p:grpSp>
        <p:sp>
          <p:nvSpPr>
            <p:cNvPr id="13" name="Freeform 13"/>
            <p:cNvSpPr/>
            <p:nvPr/>
          </p:nvSpPr>
          <p:spPr>
            <a:xfrm>
              <a:off x="0" y="0"/>
              <a:ext cx="1053951" cy="1053951"/>
            </a:xfrm>
            <a:custGeom>
              <a:avLst/>
              <a:gdLst/>
              <a:ahLst/>
              <a:cxnLst/>
              <a:rect l="l" t="t" r="r" b="b"/>
              <a:pathLst>
                <a:path w="1053951" h="1053951">
                  <a:moveTo>
                    <a:pt x="0" y="0"/>
                  </a:moveTo>
                  <a:lnTo>
                    <a:pt x="1053951" y="0"/>
                  </a:lnTo>
                  <a:lnTo>
                    <a:pt x="1053951" y="1053951"/>
                  </a:lnTo>
                  <a:lnTo>
                    <a:pt x="0" y="105395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4" name="TextBox 14"/>
            <p:cNvSpPr txBox="1"/>
            <p:nvPr/>
          </p:nvSpPr>
          <p:spPr>
            <a:xfrm>
              <a:off x="1269374" y="725155"/>
              <a:ext cx="9035281" cy="600443"/>
            </a:xfrm>
            <a:prstGeom prst="rect">
              <a:avLst/>
            </a:prstGeom>
          </p:spPr>
          <p:txBody>
            <a:bodyPr lIns="0" tIns="0" rIns="0" bIns="0" rtlCol="0" anchor="t">
              <a:spAutoFit/>
            </a:bodyPr>
            <a:lstStyle/>
            <a:p>
              <a:pPr algn="l">
                <a:lnSpc>
                  <a:spcPts val="3791"/>
                </a:lnSpc>
                <a:spcBef>
                  <a:spcPct val="0"/>
                </a:spcBef>
              </a:pPr>
              <a:r>
                <a:rPr lang="en-US" sz="2707" b="1" dirty="0">
                  <a:solidFill>
                    <a:srgbClr val="3065CF"/>
                  </a:solidFill>
                  <a:latin typeface="Arial" panose="020B0604020202020204" pitchFamily="34" charset="0"/>
                  <a:ea typeface="Filson Pro Bold"/>
                  <a:cs typeface="Arial" panose="020B0604020202020204" pitchFamily="34" charset="0"/>
                  <a:sym typeface="Filson Pro Bold"/>
                </a:rPr>
                <a:t>CLUE: It’s NOT that I’m a </a:t>
              </a:r>
              <a:r>
                <a:rPr lang="en-US" sz="2707" b="1" dirty="0" err="1">
                  <a:solidFill>
                    <a:srgbClr val="3065CF"/>
                  </a:solidFill>
                  <a:latin typeface="Arial" panose="020B0604020202020204" pitchFamily="34" charset="0"/>
                  <a:ea typeface="Filson Pro Bold"/>
                  <a:cs typeface="Arial" panose="020B0604020202020204" pitchFamily="34" charset="0"/>
                  <a:sym typeface="Filson Pro Bold"/>
                </a:rPr>
                <a:t>superpooper</a:t>
              </a:r>
              <a:r>
                <a:rPr lang="en-US" sz="2707" b="1" dirty="0">
                  <a:solidFill>
                    <a:srgbClr val="3065CF"/>
                  </a:solidFill>
                  <a:latin typeface="Arial" panose="020B0604020202020204" pitchFamily="34" charset="0"/>
                  <a:ea typeface="Filson Pro Bold"/>
                  <a:cs typeface="Arial" panose="020B0604020202020204" pitchFamily="34" charset="0"/>
                  <a:sym typeface="Filson Pro Bold"/>
                </a:rPr>
                <a:t>!</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29666" y="5968652"/>
            <a:ext cx="12916551" cy="14406415"/>
          </a:xfrm>
          <a:custGeom>
            <a:avLst/>
            <a:gdLst/>
            <a:ahLst/>
            <a:cxnLst/>
            <a:rect l="l" t="t" r="r" b="b"/>
            <a:pathLst>
              <a:path w="12916551" h="14406415">
                <a:moveTo>
                  <a:pt x="0" y="0"/>
                </a:moveTo>
                <a:lnTo>
                  <a:pt x="12916551" y="0"/>
                </a:lnTo>
                <a:lnTo>
                  <a:pt x="12916551" y="14406414"/>
                </a:lnTo>
                <a:lnTo>
                  <a:pt x="0" y="1440641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3" name="Group 3"/>
          <p:cNvGrpSpPr/>
          <p:nvPr/>
        </p:nvGrpSpPr>
        <p:grpSpPr>
          <a:xfrm>
            <a:off x="8628976" y="938877"/>
            <a:ext cx="8166285" cy="8397685"/>
            <a:chOff x="0" y="0"/>
            <a:chExt cx="2150791" cy="2211736"/>
          </a:xfrm>
        </p:grpSpPr>
        <p:sp>
          <p:nvSpPr>
            <p:cNvPr id="4" name="Freeform 4"/>
            <p:cNvSpPr/>
            <p:nvPr/>
          </p:nvSpPr>
          <p:spPr>
            <a:xfrm>
              <a:off x="0" y="0"/>
              <a:ext cx="2150791" cy="2211736"/>
            </a:xfrm>
            <a:custGeom>
              <a:avLst/>
              <a:gdLst/>
              <a:ahLst/>
              <a:cxnLst/>
              <a:rect l="l" t="t" r="r" b="b"/>
              <a:pathLst>
                <a:path w="2150791" h="2211736">
                  <a:moveTo>
                    <a:pt x="43610" y="0"/>
                  </a:moveTo>
                  <a:lnTo>
                    <a:pt x="2107182" y="0"/>
                  </a:lnTo>
                  <a:cubicBezTo>
                    <a:pt x="2118748" y="0"/>
                    <a:pt x="2129840" y="4595"/>
                    <a:pt x="2138018" y="12773"/>
                  </a:cubicBezTo>
                  <a:cubicBezTo>
                    <a:pt x="2146197" y="20951"/>
                    <a:pt x="2150791" y="32044"/>
                    <a:pt x="2150791" y="43610"/>
                  </a:cubicBezTo>
                  <a:lnTo>
                    <a:pt x="2150791" y="2168126"/>
                  </a:lnTo>
                  <a:cubicBezTo>
                    <a:pt x="2150791" y="2179692"/>
                    <a:pt x="2146197" y="2190785"/>
                    <a:pt x="2138018" y="2198963"/>
                  </a:cubicBezTo>
                  <a:cubicBezTo>
                    <a:pt x="2129840" y="2207141"/>
                    <a:pt x="2118748" y="2211736"/>
                    <a:pt x="2107182" y="2211736"/>
                  </a:cubicBezTo>
                  <a:lnTo>
                    <a:pt x="43610" y="2211736"/>
                  </a:lnTo>
                  <a:cubicBezTo>
                    <a:pt x="32044" y="2211736"/>
                    <a:pt x="20951" y="2207141"/>
                    <a:pt x="12773" y="2198963"/>
                  </a:cubicBezTo>
                  <a:cubicBezTo>
                    <a:pt x="4595" y="2190785"/>
                    <a:pt x="0" y="2179692"/>
                    <a:pt x="0" y="2168126"/>
                  </a:cubicBezTo>
                  <a:lnTo>
                    <a:pt x="0" y="43610"/>
                  </a:lnTo>
                  <a:cubicBezTo>
                    <a:pt x="0" y="32044"/>
                    <a:pt x="4595" y="20951"/>
                    <a:pt x="12773" y="12773"/>
                  </a:cubicBezTo>
                  <a:cubicBezTo>
                    <a:pt x="20951" y="4595"/>
                    <a:pt x="32044" y="0"/>
                    <a:pt x="43610" y="0"/>
                  </a:cubicBezTo>
                  <a:close/>
                </a:path>
              </a:pathLst>
            </a:custGeom>
            <a:solidFill>
              <a:srgbClr val="FFFFFF"/>
            </a:solidFill>
            <a:ln w="38100" cap="rnd">
              <a:solidFill>
                <a:srgbClr val="3065CF"/>
              </a:solidFill>
              <a:prstDash val="solid"/>
              <a:round/>
            </a:ln>
          </p:spPr>
          <p:txBody>
            <a:bodyPr/>
            <a:lstStyle/>
            <a:p>
              <a:endParaRPr lang="en-US"/>
            </a:p>
          </p:txBody>
        </p:sp>
        <p:sp>
          <p:nvSpPr>
            <p:cNvPr id="5" name="TextBox 5"/>
            <p:cNvSpPr txBox="1"/>
            <p:nvPr/>
          </p:nvSpPr>
          <p:spPr>
            <a:xfrm>
              <a:off x="0" y="-66675"/>
              <a:ext cx="2150791" cy="2278411"/>
            </a:xfrm>
            <a:prstGeom prst="rect">
              <a:avLst/>
            </a:prstGeom>
          </p:spPr>
          <p:txBody>
            <a:bodyPr lIns="50800" tIns="50800" rIns="50800" bIns="50800" rtlCol="0" anchor="ctr"/>
            <a:lstStyle/>
            <a:p>
              <a:pPr algn="ctr">
                <a:lnSpc>
                  <a:spcPts val="3154"/>
                </a:lnSpc>
              </a:pPr>
              <a:endParaRPr/>
            </a:p>
          </p:txBody>
        </p:sp>
      </p:grpSp>
      <p:grpSp>
        <p:nvGrpSpPr>
          <p:cNvPr id="6" name="Group 6"/>
          <p:cNvGrpSpPr/>
          <p:nvPr/>
        </p:nvGrpSpPr>
        <p:grpSpPr>
          <a:xfrm>
            <a:off x="9415500" y="2233670"/>
            <a:ext cx="5572123" cy="498998"/>
            <a:chOff x="0" y="0"/>
            <a:chExt cx="7429497" cy="665331"/>
          </a:xfrm>
        </p:grpSpPr>
        <p:sp>
          <p:nvSpPr>
            <p:cNvPr id="7" name="TextBox 7"/>
            <p:cNvSpPr txBox="1"/>
            <p:nvPr/>
          </p:nvSpPr>
          <p:spPr>
            <a:xfrm>
              <a:off x="1181536" y="-9512"/>
              <a:ext cx="6247962" cy="622367"/>
            </a:xfrm>
            <a:prstGeom prst="rect">
              <a:avLst/>
            </a:prstGeom>
          </p:spPr>
          <p:txBody>
            <a:bodyPr lIns="0" tIns="0" rIns="0" bIns="0" rtlCol="0" anchor="t">
              <a:spAutoFit/>
            </a:bodyPr>
            <a:lstStyle/>
            <a:p>
              <a:pPr algn="l">
                <a:lnSpc>
                  <a:spcPts val="3934"/>
                </a:lnSpc>
                <a:spcBef>
                  <a:spcPct val="0"/>
                </a:spcBef>
              </a:pPr>
              <a:r>
                <a:rPr lang="en-US" sz="2810" b="1" spc="-56" dirty="0">
                  <a:solidFill>
                    <a:srgbClr val="3065CF"/>
                  </a:solidFill>
                  <a:latin typeface="Arial" panose="020B0604020202020204" pitchFamily="34" charset="0"/>
                  <a:ea typeface="Filson Pro Bold"/>
                  <a:cs typeface="Arial" panose="020B0604020202020204" pitchFamily="34" charset="0"/>
                  <a:sym typeface="Filson Pro Bold"/>
                </a:rPr>
                <a:t>Lead you on a guided hike</a:t>
              </a:r>
            </a:p>
          </p:txBody>
        </p:sp>
        <p:sp>
          <p:nvSpPr>
            <p:cNvPr id="8" name="Freeform 8"/>
            <p:cNvSpPr/>
            <p:nvPr/>
          </p:nvSpPr>
          <p:spPr>
            <a:xfrm>
              <a:off x="0" y="0"/>
              <a:ext cx="756058" cy="665331"/>
            </a:xfrm>
            <a:custGeom>
              <a:avLst/>
              <a:gdLst/>
              <a:ahLst/>
              <a:cxnLst/>
              <a:rect l="l" t="t" r="r" b="b"/>
              <a:pathLst>
                <a:path w="756058" h="665331">
                  <a:moveTo>
                    <a:pt x="0" y="0"/>
                  </a:moveTo>
                  <a:lnTo>
                    <a:pt x="756058" y="0"/>
                  </a:lnTo>
                  <a:lnTo>
                    <a:pt x="756058" y="665331"/>
                  </a:lnTo>
                  <a:lnTo>
                    <a:pt x="0" y="66533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grpSp>
        <p:nvGrpSpPr>
          <p:cNvPr id="9" name="Group 9"/>
          <p:cNvGrpSpPr/>
          <p:nvPr/>
        </p:nvGrpSpPr>
        <p:grpSpPr>
          <a:xfrm>
            <a:off x="9415500" y="3127641"/>
            <a:ext cx="6272441" cy="498998"/>
            <a:chOff x="0" y="0"/>
            <a:chExt cx="8363255" cy="665331"/>
          </a:xfrm>
        </p:grpSpPr>
        <p:sp>
          <p:nvSpPr>
            <p:cNvPr id="10" name="TextBox 10"/>
            <p:cNvSpPr txBox="1"/>
            <p:nvPr/>
          </p:nvSpPr>
          <p:spPr>
            <a:xfrm>
              <a:off x="1181536" y="-9512"/>
              <a:ext cx="7181720" cy="622367"/>
            </a:xfrm>
            <a:prstGeom prst="rect">
              <a:avLst/>
            </a:prstGeom>
          </p:spPr>
          <p:txBody>
            <a:bodyPr lIns="0" tIns="0" rIns="0" bIns="0" rtlCol="0" anchor="t">
              <a:spAutoFit/>
            </a:bodyPr>
            <a:lstStyle/>
            <a:p>
              <a:pPr algn="l">
                <a:lnSpc>
                  <a:spcPts val="3934"/>
                </a:lnSpc>
                <a:spcBef>
                  <a:spcPct val="0"/>
                </a:spcBef>
              </a:pPr>
              <a:r>
                <a:rPr lang="en-US" sz="2810" b="1" spc="-56" dirty="0">
                  <a:solidFill>
                    <a:srgbClr val="3065CF"/>
                  </a:solidFill>
                  <a:latin typeface="Arial" panose="020B0604020202020204" pitchFamily="34" charset="0"/>
                  <a:ea typeface="Filson Pro Bold"/>
                  <a:cs typeface="Arial" panose="020B0604020202020204" pitchFamily="34" charset="0"/>
                  <a:sym typeface="Filson Pro Bold"/>
                </a:rPr>
                <a:t>Show you wild rescue animals</a:t>
              </a:r>
            </a:p>
          </p:txBody>
        </p:sp>
        <p:sp>
          <p:nvSpPr>
            <p:cNvPr id="11" name="Freeform 11"/>
            <p:cNvSpPr/>
            <p:nvPr/>
          </p:nvSpPr>
          <p:spPr>
            <a:xfrm>
              <a:off x="0" y="0"/>
              <a:ext cx="756058" cy="665331"/>
            </a:xfrm>
            <a:custGeom>
              <a:avLst/>
              <a:gdLst/>
              <a:ahLst/>
              <a:cxnLst/>
              <a:rect l="l" t="t" r="r" b="b"/>
              <a:pathLst>
                <a:path w="756058" h="665331">
                  <a:moveTo>
                    <a:pt x="0" y="0"/>
                  </a:moveTo>
                  <a:lnTo>
                    <a:pt x="756058" y="0"/>
                  </a:lnTo>
                  <a:lnTo>
                    <a:pt x="756058" y="665331"/>
                  </a:lnTo>
                  <a:lnTo>
                    <a:pt x="0" y="66533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grpSp>
        <p:nvGrpSpPr>
          <p:cNvPr id="12" name="Group 12"/>
          <p:cNvGrpSpPr/>
          <p:nvPr/>
        </p:nvGrpSpPr>
        <p:grpSpPr>
          <a:xfrm>
            <a:off x="9415500" y="4021613"/>
            <a:ext cx="6943878" cy="919213"/>
            <a:chOff x="0" y="0"/>
            <a:chExt cx="9258504" cy="1225617"/>
          </a:xfrm>
        </p:grpSpPr>
        <p:sp>
          <p:nvSpPr>
            <p:cNvPr id="13" name="TextBox 13"/>
            <p:cNvSpPr txBox="1"/>
            <p:nvPr/>
          </p:nvSpPr>
          <p:spPr>
            <a:xfrm>
              <a:off x="1181536" y="-57150"/>
              <a:ext cx="8076968" cy="1282767"/>
            </a:xfrm>
            <a:prstGeom prst="rect">
              <a:avLst/>
            </a:prstGeom>
          </p:spPr>
          <p:txBody>
            <a:bodyPr lIns="0" tIns="0" rIns="0" bIns="0" rtlCol="0" anchor="t">
              <a:spAutoFit/>
            </a:bodyPr>
            <a:lstStyle/>
            <a:p>
              <a:pPr algn="l">
                <a:lnSpc>
                  <a:spcPts val="3934"/>
                </a:lnSpc>
                <a:spcBef>
                  <a:spcPct val="0"/>
                </a:spcBef>
              </a:pPr>
              <a:r>
                <a:rPr lang="en-US" sz="2810" b="1" spc="-56" dirty="0">
                  <a:solidFill>
                    <a:srgbClr val="3065CF"/>
                  </a:solidFill>
                  <a:latin typeface="Arial" panose="020B0604020202020204" pitchFamily="34" charset="0"/>
                  <a:ea typeface="Filson Pro Bold"/>
                  <a:cs typeface="Arial" panose="020B0604020202020204" pitchFamily="34" charset="0"/>
                  <a:sym typeface="Filson Pro Bold"/>
                </a:rPr>
                <a:t>Help you take part in a local planting project</a:t>
              </a:r>
            </a:p>
          </p:txBody>
        </p:sp>
        <p:sp>
          <p:nvSpPr>
            <p:cNvPr id="14" name="Freeform 14"/>
            <p:cNvSpPr/>
            <p:nvPr/>
          </p:nvSpPr>
          <p:spPr>
            <a:xfrm>
              <a:off x="0" y="0"/>
              <a:ext cx="756058" cy="665331"/>
            </a:xfrm>
            <a:custGeom>
              <a:avLst/>
              <a:gdLst/>
              <a:ahLst/>
              <a:cxnLst/>
              <a:rect l="l" t="t" r="r" b="b"/>
              <a:pathLst>
                <a:path w="756058" h="665331">
                  <a:moveTo>
                    <a:pt x="0" y="0"/>
                  </a:moveTo>
                  <a:lnTo>
                    <a:pt x="756058" y="0"/>
                  </a:lnTo>
                  <a:lnTo>
                    <a:pt x="756058" y="665331"/>
                  </a:lnTo>
                  <a:lnTo>
                    <a:pt x="0" y="66533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grpSp>
        <p:nvGrpSpPr>
          <p:cNvPr id="15" name="Group 15"/>
          <p:cNvGrpSpPr/>
          <p:nvPr/>
        </p:nvGrpSpPr>
        <p:grpSpPr>
          <a:xfrm>
            <a:off x="9415500" y="5343058"/>
            <a:ext cx="6943878" cy="919213"/>
            <a:chOff x="0" y="0"/>
            <a:chExt cx="9258504" cy="1225617"/>
          </a:xfrm>
        </p:grpSpPr>
        <p:sp>
          <p:nvSpPr>
            <p:cNvPr id="16" name="TextBox 16"/>
            <p:cNvSpPr txBox="1"/>
            <p:nvPr/>
          </p:nvSpPr>
          <p:spPr>
            <a:xfrm>
              <a:off x="1181536" y="-57150"/>
              <a:ext cx="8076968" cy="1282767"/>
            </a:xfrm>
            <a:prstGeom prst="rect">
              <a:avLst/>
            </a:prstGeom>
          </p:spPr>
          <p:txBody>
            <a:bodyPr lIns="0" tIns="0" rIns="0" bIns="0" rtlCol="0" anchor="t">
              <a:spAutoFit/>
            </a:bodyPr>
            <a:lstStyle/>
            <a:p>
              <a:pPr algn="l">
                <a:lnSpc>
                  <a:spcPts val="3934"/>
                </a:lnSpc>
                <a:spcBef>
                  <a:spcPct val="0"/>
                </a:spcBef>
              </a:pPr>
              <a:r>
                <a:rPr lang="en-US" sz="2810" b="1" spc="-56" dirty="0">
                  <a:solidFill>
                    <a:srgbClr val="3065CF"/>
                  </a:solidFill>
                  <a:latin typeface="Arial" panose="020B0604020202020204" pitchFamily="34" charset="0"/>
                  <a:ea typeface="Filson Pro Bold"/>
                  <a:cs typeface="Arial" panose="020B0604020202020204" pitchFamily="34" charset="0"/>
                  <a:sym typeface="Filson Pro Bold"/>
                </a:rPr>
                <a:t>Help you plant trees or pollinator gardens at school</a:t>
              </a:r>
            </a:p>
          </p:txBody>
        </p:sp>
        <p:sp>
          <p:nvSpPr>
            <p:cNvPr id="17" name="Freeform 17"/>
            <p:cNvSpPr/>
            <p:nvPr/>
          </p:nvSpPr>
          <p:spPr>
            <a:xfrm>
              <a:off x="0" y="31243"/>
              <a:ext cx="756058" cy="665331"/>
            </a:xfrm>
            <a:custGeom>
              <a:avLst/>
              <a:gdLst/>
              <a:ahLst/>
              <a:cxnLst/>
              <a:rect l="l" t="t" r="r" b="b"/>
              <a:pathLst>
                <a:path w="756058" h="665331">
                  <a:moveTo>
                    <a:pt x="0" y="0"/>
                  </a:moveTo>
                  <a:lnTo>
                    <a:pt x="756058" y="0"/>
                  </a:lnTo>
                  <a:lnTo>
                    <a:pt x="756058" y="665331"/>
                  </a:lnTo>
                  <a:lnTo>
                    <a:pt x="0" y="66533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grpSp>
        <p:nvGrpSpPr>
          <p:cNvPr id="18" name="Group 18"/>
          <p:cNvGrpSpPr/>
          <p:nvPr/>
        </p:nvGrpSpPr>
        <p:grpSpPr>
          <a:xfrm>
            <a:off x="9415500" y="6664502"/>
            <a:ext cx="6759770" cy="919213"/>
            <a:chOff x="0" y="0"/>
            <a:chExt cx="9013027" cy="1225617"/>
          </a:xfrm>
        </p:grpSpPr>
        <p:sp>
          <p:nvSpPr>
            <p:cNvPr id="19" name="TextBox 19"/>
            <p:cNvSpPr txBox="1"/>
            <p:nvPr/>
          </p:nvSpPr>
          <p:spPr>
            <a:xfrm>
              <a:off x="1181536" y="-57150"/>
              <a:ext cx="7831491" cy="1282767"/>
            </a:xfrm>
            <a:prstGeom prst="rect">
              <a:avLst/>
            </a:prstGeom>
          </p:spPr>
          <p:txBody>
            <a:bodyPr lIns="0" tIns="0" rIns="0" bIns="0" rtlCol="0" anchor="t">
              <a:spAutoFit/>
            </a:bodyPr>
            <a:lstStyle/>
            <a:p>
              <a:pPr algn="l">
                <a:lnSpc>
                  <a:spcPts val="3934"/>
                </a:lnSpc>
                <a:spcBef>
                  <a:spcPct val="0"/>
                </a:spcBef>
              </a:pPr>
              <a:r>
                <a:rPr lang="en-US" sz="2810" b="1" spc="-56" dirty="0">
                  <a:solidFill>
                    <a:srgbClr val="3065CF"/>
                  </a:solidFill>
                  <a:latin typeface="Arial" panose="020B0604020202020204" pitchFamily="34" charset="0"/>
                  <a:ea typeface="Filson Pro Bold"/>
                  <a:cs typeface="Arial" panose="020B0604020202020204" pitchFamily="34" charset="0"/>
                  <a:sym typeface="Filson Pro Bold"/>
                </a:rPr>
                <a:t>Help you build nesting boxes or bat boxes</a:t>
              </a:r>
            </a:p>
          </p:txBody>
        </p:sp>
        <p:sp>
          <p:nvSpPr>
            <p:cNvPr id="20" name="Freeform 20"/>
            <p:cNvSpPr/>
            <p:nvPr/>
          </p:nvSpPr>
          <p:spPr>
            <a:xfrm>
              <a:off x="0" y="0"/>
              <a:ext cx="756058" cy="665331"/>
            </a:xfrm>
            <a:custGeom>
              <a:avLst/>
              <a:gdLst/>
              <a:ahLst/>
              <a:cxnLst/>
              <a:rect l="l" t="t" r="r" b="b"/>
              <a:pathLst>
                <a:path w="756058" h="665331">
                  <a:moveTo>
                    <a:pt x="0" y="0"/>
                  </a:moveTo>
                  <a:lnTo>
                    <a:pt x="756058" y="0"/>
                  </a:lnTo>
                  <a:lnTo>
                    <a:pt x="756058" y="665331"/>
                  </a:lnTo>
                  <a:lnTo>
                    <a:pt x="0" y="66533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grpSp>
        <p:nvGrpSpPr>
          <p:cNvPr id="21" name="Group 21"/>
          <p:cNvGrpSpPr/>
          <p:nvPr/>
        </p:nvGrpSpPr>
        <p:grpSpPr>
          <a:xfrm>
            <a:off x="9415500" y="7985946"/>
            <a:ext cx="6943878" cy="919213"/>
            <a:chOff x="0" y="0"/>
            <a:chExt cx="9258504" cy="1225617"/>
          </a:xfrm>
        </p:grpSpPr>
        <p:sp>
          <p:nvSpPr>
            <p:cNvPr id="22" name="TextBox 22"/>
            <p:cNvSpPr txBox="1"/>
            <p:nvPr/>
          </p:nvSpPr>
          <p:spPr>
            <a:xfrm>
              <a:off x="1181536" y="-57150"/>
              <a:ext cx="8076968" cy="1282767"/>
            </a:xfrm>
            <a:prstGeom prst="rect">
              <a:avLst/>
            </a:prstGeom>
          </p:spPr>
          <p:txBody>
            <a:bodyPr lIns="0" tIns="0" rIns="0" bIns="0" rtlCol="0" anchor="t">
              <a:spAutoFit/>
            </a:bodyPr>
            <a:lstStyle/>
            <a:p>
              <a:pPr algn="l">
                <a:lnSpc>
                  <a:spcPts val="3934"/>
                </a:lnSpc>
                <a:spcBef>
                  <a:spcPct val="0"/>
                </a:spcBef>
              </a:pPr>
              <a:r>
                <a:rPr lang="en-US" sz="2810" b="1" spc="-56" dirty="0">
                  <a:solidFill>
                    <a:srgbClr val="3065CF"/>
                  </a:solidFill>
                  <a:latin typeface="Arial" panose="020B0604020202020204" pitchFamily="34" charset="0"/>
                  <a:ea typeface="Filson Pro Bold"/>
                  <a:cs typeface="Arial" panose="020B0604020202020204" pitchFamily="34" charset="0"/>
                  <a:sym typeface="Filson Pro Bold"/>
                </a:rPr>
                <a:t>Help you restore places where animals live</a:t>
              </a:r>
            </a:p>
          </p:txBody>
        </p:sp>
        <p:sp>
          <p:nvSpPr>
            <p:cNvPr id="23" name="Freeform 23"/>
            <p:cNvSpPr/>
            <p:nvPr/>
          </p:nvSpPr>
          <p:spPr>
            <a:xfrm>
              <a:off x="0" y="0"/>
              <a:ext cx="756058" cy="665331"/>
            </a:xfrm>
            <a:custGeom>
              <a:avLst/>
              <a:gdLst/>
              <a:ahLst/>
              <a:cxnLst/>
              <a:rect l="l" t="t" r="r" b="b"/>
              <a:pathLst>
                <a:path w="756058" h="665331">
                  <a:moveTo>
                    <a:pt x="0" y="0"/>
                  </a:moveTo>
                  <a:lnTo>
                    <a:pt x="756058" y="0"/>
                  </a:lnTo>
                  <a:lnTo>
                    <a:pt x="756058" y="665331"/>
                  </a:lnTo>
                  <a:lnTo>
                    <a:pt x="0" y="66533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sp>
        <p:nvSpPr>
          <p:cNvPr id="24" name="Freeform 24"/>
          <p:cNvSpPr/>
          <p:nvPr/>
        </p:nvSpPr>
        <p:spPr>
          <a:xfrm>
            <a:off x="16012025" y="8269555"/>
            <a:ext cx="1342873" cy="1342873"/>
          </a:xfrm>
          <a:custGeom>
            <a:avLst/>
            <a:gdLst/>
            <a:ahLst/>
            <a:cxnLst/>
            <a:rect l="l" t="t" r="r" b="b"/>
            <a:pathLst>
              <a:path w="1342873" h="1342873">
                <a:moveTo>
                  <a:pt x="0" y="0"/>
                </a:moveTo>
                <a:lnTo>
                  <a:pt x="1342873" y="0"/>
                </a:lnTo>
                <a:lnTo>
                  <a:pt x="1342873" y="1342874"/>
                </a:lnTo>
                <a:lnTo>
                  <a:pt x="0" y="134287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5" name="Freeform 25"/>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6" name="Freeform 26"/>
          <p:cNvSpPr/>
          <p:nvPr/>
        </p:nvSpPr>
        <p:spPr>
          <a:xfrm>
            <a:off x="5763827" y="5331351"/>
            <a:ext cx="3999422" cy="4218799"/>
          </a:xfrm>
          <a:custGeom>
            <a:avLst/>
            <a:gdLst/>
            <a:ahLst/>
            <a:cxnLst/>
            <a:rect l="l" t="t" r="r" b="b"/>
            <a:pathLst>
              <a:path w="3999422" h="4218799">
                <a:moveTo>
                  <a:pt x="0" y="0"/>
                </a:moveTo>
                <a:lnTo>
                  <a:pt x="3999422" y="0"/>
                </a:lnTo>
                <a:lnTo>
                  <a:pt x="3999422" y="4218799"/>
                </a:lnTo>
                <a:lnTo>
                  <a:pt x="0" y="4218799"/>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7" name="TextBox 27"/>
          <p:cNvSpPr txBox="1"/>
          <p:nvPr/>
        </p:nvSpPr>
        <p:spPr>
          <a:xfrm>
            <a:off x="1028699" y="2105702"/>
            <a:ext cx="6579163" cy="851323"/>
          </a:xfrm>
          <a:prstGeom prst="rect">
            <a:avLst/>
          </a:prstGeom>
        </p:spPr>
        <p:txBody>
          <a:bodyPr wrap="square" lIns="0" tIns="0" rIns="0" bIns="0" rtlCol="0" anchor="t">
            <a:spAutoFit/>
          </a:bodyPr>
          <a:lstStyle/>
          <a:p>
            <a:pPr algn="ctr">
              <a:lnSpc>
                <a:spcPts val="6435"/>
              </a:lnSpc>
            </a:pPr>
            <a:r>
              <a:rPr lang="en-US" sz="6129" dirty="0">
                <a:solidFill>
                  <a:srgbClr val="3065CF"/>
                </a:solidFill>
                <a:latin typeface="Arial" panose="020B0604020202020204" pitchFamily="34" charset="0"/>
                <a:ea typeface="Ruddy"/>
                <a:cs typeface="Arial" panose="020B0604020202020204" pitchFamily="34" charset="0"/>
                <a:sym typeface="Ruddy"/>
              </a:rPr>
              <a:t>Do you know any</a:t>
            </a:r>
          </a:p>
        </p:txBody>
      </p:sp>
      <p:sp>
        <p:nvSpPr>
          <p:cNvPr id="28" name="TextBox 28"/>
          <p:cNvSpPr txBox="1"/>
          <p:nvPr/>
        </p:nvSpPr>
        <p:spPr>
          <a:xfrm>
            <a:off x="1367734" y="5514334"/>
            <a:ext cx="4712536" cy="1425494"/>
          </a:xfrm>
          <a:prstGeom prst="rect">
            <a:avLst/>
          </a:prstGeom>
        </p:spPr>
        <p:txBody>
          <a:bodyPr lIns="0" tIns="0" rIns="0" bIns="0" rtlCol="0" anchor="t">
            <a:spAutoFit/>
          </a:bodyPr>
          <a:lstStyle/>
          <a:p>
            <a:pPr algn="ctr">
              <a:lnSpc>
                <a:spcPts val="5595"/>
              </a:lnSpc>
            </a:pPr>
            <a:r>
              <a:rPr lang="en-US" sz="5329" dirty="0">
                <a:solidFill>
                  <a:srgbClr val="3065CF"/>
                </a:solidFill>
                <a:latin typeface="Arial" panose="020B0604020202020204" pitchFamily="34" charset="0"/>
                <a:ea typeface="Ruddy"/>
                <a:cs typeface="Arial" panose="020B0604020202020204" pitchFamily="34" charset="0"/>
                <a:sym typeface="Ruddy"/>
              </a:rPr>
              <a:t>How could </a:t>
            </a:r>
            <a:r>
              <a:rPr lang="en-US" sz="5329" b="1" dirty="0">
                <a:solidFill>
                  <a:srgbClr val="3065CF"/>
                </a:solidFill>
                <a:latin typeface="Arial" panose="020B0604020202020204" pitchFamily="34" charset="0"/>
                <a:ea typeface="Ruddy Bold"/>
                <a:cs typeface="Arial" panose="020B0604020202020204" pitchFamily="34" charset="0"/>
                <a:sym typeface="Ruddy Bold"/>
              </a:rPr>
              <a:t>YOU</a:t>
            </a:r>
            <a:r>
              <a:rPr lang="en-US" sz="5329" dirty="0">
                <a:solidFill>
                  <a:srgbClr val="3065CF"/>
                </a:solidFill>
                <a:latin typeface="Arial" panose="020B0604020202020204" pitchFamily="34" charset="0"/>
                <a:ea typeface="Ruddy"/>
                <a:cs typeface="Arial" panose="020B0604020202020204" pitchFamily="34" charset="0"/>
                <a:sym typeface="Ruddy"/>
              </a:rPr>
              <a:t> be a</a:t>
            </a:r>
          </a:p>
        </p:txBody>
      </p:sp>
      <p:sp>
        <p:nvSpPr>
          <p:cNvPr id="29" name="TextBox 29"/>
          <p:cNvSpPr txBox="1"/>
          <p:nvPr/>
        </p:nvSpPr>
        <p:spPr>
          <a:xfrm>
            <a:off x="1367734" y="3046516"/>
            <a:ext cx="5871266" cy="1615827"/>
          </a:xfrm>
          <a:prstGeom prst="rect">
            <a:avLst/>
          </a:prstGeom>
        </p:spPr>
        <p:txBody>
          <a:bodyPr wrap="square" lIns="0" tIns="0" rIns="0" bIns="0" rtlCol="0" anchor="t">
            <a:spAutoFit/>
          </a:bodyPr>
          <a:lstStyle/>
          <a:p>
            <a:pPr algn="ctr">
              <a:lnSpc>
                <a:spcPts val="6313"/>
              </a:lnSpc>
            </a:pPr>
            <a:r>
              <a:rPr lang="en-US" sz="6129" dirty="0">
                <a:solidFill>
                  <a:srgbClr val="D25362"/>
                </a:solidFill>
                <a:latin typeface="Arial" panose="020B0604020202020204" pitchFamily="34" charset="0"/>
                <a:ea typeface="Ruddy"/>
                <a:cs typeface="Arial" panose="020B0604020202020204" pitchFamily="34" charset="0"/>
                <a:sym typeface="Ruddy"/>
              </a:rPr>
              <a:t>PLANET PROTECTORS?</a:t>
            </a:r>
          </a:p>
        </p:txBody>
      </p:sp>
      <p:sp>
        <p:nvSpPr>
          <p:cNvPr id="30" name="TextBox 30"/>
          <p:cNvSpPr txBox="1"/>
          <p:nvPr/>
        </p:nvSpPr>
        <p:spPr>
          <a:xfrm>
            <a:off x="898314" y="7035078"/>
            <a:ext cx="5651375" cy="1410475"/>
          </a:xfrm>
          <a:prstGeom prst="rect">
            <a:avLst/>
          </a:prstGeom>
        </p:spPr>
        <p:txBody>
          <a:bodyPr lIns="0" tIns="0" rIns="0" bIns="0" rtlCol="0" anchor="t">
            <a:spAutoFit/>
          </a:bodyPr>
          <a:lstStyle/>
          <a:p>
            <a:pPr algn="ctr">
              <a:lnSpc>
                <a:spcPts val="5489"/>
              </a:lnSpc>
            </a:pPr>
            <a:r>
              <a:rPr lang="en-US" sz="5330" dirty="0">
                <a:solidFill>
                  <a:srgbClr val="D25362"/>
                </a:solidFill>
                <a:latin typeface="Arial" panose="020B0604020202020204" pitchFamily="34" charset="0"/>
                <a:ea typeface="Ruddy"/>
                <a:cs typeface="Arial" panose="020B0604020202020204" pitchFamily="34" charset="0"/>
                <a:sym typeface="Ruddy"/>
              </a:rPr>
              <a:t>PLANET PROTECTOR?</a:t>
            </a:r>
          </a:p>
        </p:txBody>
      </p:sp>
      <p:sp>
        <p:nvSpPr>
          <p:cNvPr id="31" name="TextBox 31"/>
          <p:cNvSpPr txBox="1"/>
          <p:nvPr/>
        </p:nvSpPr>
        <p:spPr>
          <a:xfrm>
            <a:off x="8628976" y="1221133"/>
            <a:ext cx="8166285" cy="798844"/>
          </a:xfrm>
          <a:prstGeom prst="rect">
            <a:avLst/>
          </a:prstGeom>
        </p:spPr>
        <p:txBody>
          <a:bodyPr lIns="0" tIns="0" rIns="0" bIns="0" rtlCol="0" anchor="t">
            <a:spAutoFit/>
          </a:bodyPr>
          <a:lstStyle/>
          <a:p>
            <a:pPr algn="ctr">
              <a:lnSpc>
                <a:spcPts val="3120"/>
              </a:lnSpc>
            </a:pPr>
            <a:r>
              <a:rPr lang="en-US" sz="3030" b="1" dirty="0">
                <a:solidFill>
                  <a:srgbClr val="D25362"/>
                </a:solidFill>
                <a:latin typeface="Arial" panose="020B0604020202020204" pitchFamily="34" charset="0"/>
                <a:ea typeface="Ruddy Bold"/>
                <a:cs typeface="Arial" panose="020B0604020202020204" pitchFamily="34" charset="0"/>
                <a:sym typeface="Ruddy Bold"/>
              </a:rPr>
              <a:t>A PLANET PROTECTOR IS SOMEONE </a:t>
            </a:r>
          </a:p>
          <a:p>
            <a:pPr algn="ctr">
              <a:lnSpc>
                <a:spcPts val="3120"/>
              </a:lnSpc>
            </a:pPr>
            <a:r>
              <a:rPr lang="en-US" sz="3030" b="1" dirty="0">
                <a:solidFill>
                  <a:srgbClr val="D25362"/>
                </a:solidFill>
                <a:latin typeface="Arial" panose="020B0604020202020204" pitchFamily="34" charset="0"/>
                <a:ea typeface="Ruddy Bold"/>
                <a:cs typeface="Arial" panose="020B0604020202020204" pitchFamily="34" charset="0"/>
                <a:sym typeface="Ruddy Bold"/>
              </a:rPr>
              <a:t>WHO MIGHT?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Freeform 3"/>
          <p:cNvSpPr/>
          <p:nvPr/>
        </p:nvSpPr>
        <p:spPr>
          <a:xfrm>
            <a:off x="-161589" y="5822391"/>
            <a:ext cx="18449589" cy="18258187"/>
          </a:xfrm>
          <a:custGeom>
            <a:avLst/>
            <a:gdLst/>
            <a:ahLst/>
            <a:cxnLst/>
            <a:rect l="l" t="t" r="r" b="b"/>
            <a:pathLst>
              <a:path w="18449589" h="18258187">
                <a:moveTo>
                  <a:pt x="0" y="0"/>
                </a:moveTo>
                <a:lnTo>
                  <a:pt x="18449589" y="0"/>
                </a:lnTo>
                <a:lnTo>
                  <a:pt x="18449589" y="18258186"/>
                </a:lnTo>
                <a:lnTo>
                  <a:pt x="0" y="1825818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4" name="Group 4"/>
          <p:cNvGrpSpPr/>
          <p:nvPr/>
        </p:nvGrpSpPr>
        <p:grpSpPr>
          <a:xfrm>
            <a:off x="1189683" y="4361525"/>
            <a:ext cx="15250013" cy="4569217"/>
            <a:chOff x="0" y="0"/>
            <a:chExt cx="20333351" cy="6092290"/>
          </a:xfrm>
        </p:grpSpPr>
        <p:sp>
          <p:nvSpPr>
            <p:cNvPr id="6" name="AutoShape 6"/>
            <p:cNvSpPr/>
            <p:nvPr/>
          </p:nvSpPr>
          <p:spPr>
            <a:xfrm flipV="1">
              <a:off x="757726" y="1017234"/>
              <a:ext cx="2662558" cy="0"/>
            </a:xfrm>
            <a:prstGeom prst="line">
              <a:avLst/>
            </a:prstGeom>
            <a:ln w="50800" cap="flat">
              <a:solidFill>
                <a:srgbClr val="FFFFFF"/>
              </a:solidFill>
              <a:prstDash val="solid"/>
              <a:headEnd type="none" w="sm" len="sm"/>
              <a:tailEnd type="none" w="sm" len="sm"/>
            </a:ln>
          </p:spPr>
          <p:txBody>
            <a:bodyPr/>
            <a:lstStyle/>
            <a:p>
              <a:endParaRPr lang="en-US"/>
            </a:p>
          </p:txBody>
        </p:sp>
      </p:grpSp>
      <p:graphicFrame>
        <p:nvGraphicFramePr>
          <p:cNvPr id="5" name="Table 5"/>
          <p:cNvGraphicFramePr>
            <a:graphicFrameLocks noGrp="1"/>
          </p:cNvGraphicFramePr>
          <p:nvPr>
            <p:extLst>
              <p:ext uri="{D42A27DB-BD31-4B8C-83A1-F6EECF244321}">
                <p14:modId xmlns:p14="http://schemas.microsoft.com/office/powerpoint/2010/main" val="12257613"/>
              </p:ext>
            </p:extLst>
          </p:nvPr>
        </p:nvGraphicFramePr>
        <p:xfrm>
          <a:off x="1389095" y="4309690"/>
          <a:ext cx="15250014" cy="4569218"/>
        </p:xfrm>
        <a:graphic>
          <a:graphicData uri="http://schemas.openxmlformats.org/drawingml/2006/table">
            <a:tbl>
              <a:tblPr/>
              <a:tblGrid>
                <a:gridCol w="2861324">
                  <a:extLst>
                    <a:ext uri="{9D8B030D-6E8A-4147-A177-3AD203B41FA5}">
                      <a16:colId xmlns:a16="http://schemas.microsoft.com/office/drawing/2014/main" val="20000"/>
                    </a:ext>
                  </a:extLst>
                </a:gridCol>
                <a:gridCol w="2504908">
                  <a:extLst>
                    <a:ext uri="{9D8B030D-6E8A-4147-A177-3AD203B41FA5}">
                      <a16:colId xmlns:a16="http://schemas.microsoft.com/office/drawing/2014/main" val="20001"/>
                    </a:ext>
                  </a:extLst>
                </a:gridCol>
                <a:gridCol w="2452664">
                  <a:extLst>
                    <a:ext uri="{9D8B030D-6E8A-4147-A177-3AD203B41FA5}">
                      <a16:colId xmlns:a16="http://schemas.microsoft.com/office/drawing/2014/main" val="20002"/>
                    </a:ext>
                  </a:extLst>
                </a:gridCol>
                <a:gridCol w="2536349">
                  <a:extLst>
                    <a:ext uri="{9D8B030D-6E8A-4147-A177-3AD203B41FA5}">
                      <a16:colId xmlns:a16="http://schemas.microsoft.com/office/drawing/2014/main" val="20003"/>
                    </a:ext>
                  </a:extLst>
                </a:gridCol>
                <a:gridCol w="2389782">
                  <a:extLst>
                    <a:ext uri="{9D8B030D-6E8A-4147-A177-3AD203B41FA5}">
                      <a16:colId xmlns:a16="http://schemas.microsoft.com/office/drawing/2014/main" val="20004"/>
                    </a:ext>
                  </a:extLst>
                </a:gridCol>
                <a:gridCol w="2504987">
                  <a:extLst>
                    <a:ext uri="{9D8B030D-6E8A-4147-A177-3AD203B41FA5}">
                      <a16:colId xmlns:a16="http://schemas.microsoft.com/office/drawing/2014/main" val="20005"/>
                    </a:ext>
                  </a:extLst>
                </a:gridCol>
              </a:tblGrid>
              <a:tr h="1844178">
                <a:tc>
                  <a:txBody>
                    <a:bodyPr/>
                    <a:lstStyle/>
                    <a:p>
                      <a:pPr algn="ctr">
                        <a:lnSpc>
                          <a:spcPts val="2520"/>
                        </a:lnSpc>
                        <a:defRPr/>
                      </a:pPr>
                      <a:r>
                        <a:rPr lang="en-US" sz="1800" b="1" dirty="0">
                          <a:solidFill>
                            <a:srgbClr val="FFFFFF"/>
                          </a:solidFill>
                          <a:latin typeface="Arial" panose="020B0604020202020204" pitchFamily="34" charset="0"/>
                          <a:ea typeface="Filson Pro Bold"/>
                          <a:cs typeface="Arial" panose="020B0604020202020204" pitchFamily="34" charset="0"/>
                          <a:sym typeface="Filson Pro Bold"/>
                        </a:rPr>
                        <a:t>Friends of the</a:t>
                      </a:r>
                      <a:endParaRPr lang="en-US" sz="1100" dirty="0">
                        <a:latin typeface="Arial" panose="020B0604020202020204" pitchFamily="34" charset="0"/>
                        <a:cs typeface="Arial" panose="020B0604020202020204" pitchFamily="34" charset="0"/>
                      </a:endParaRPr>
                    </a:p>
                    <a:p>
                      <a:pPr algn="ctr">
                        <a:lnSpc>
                          <a:spcPts val="2520"/>
                        </a:lnSpc>
                      </a:pPr>
                      <a:endParaRPr lang="en-US" sz="1100" dirty="0">
                        <a:latin typeface="Arial" panose="020B0604020202020204" pitchFamily="34" charset="0"/>
                        <a:cs typeface="Arial" panose="020B0604020202020204" pitchFamily="34" charset="0"/>
                      </a:endParaRPr>
                    </a:p>
                    <a:p>
                      <a:pPr algn="ctr">
                        <a:lnSpc>
                          <a:spcPts val="1960"/>
                        </a:lnSpc>
                      </a:pPr>
                      <a:r>
                        <a:rPr lang="en-US" sz="1400" b="1" dirty="0">
                          <a:solidFill>
                            <a:srgbClr val="FFFFFF"/>
                          </a:solidFill>
                          <a:latin typeface="Arial" panose="020B0604020202020204" pitchFamily="34" charset="0"/>
                          <a:ea typeface="Filson Pro Bold"/>
                          <a:cs typeface="Arial" panose="020B0604020202020204" pitchFamily="34" charset="0"/>
                          <a:sym typeface="Filson Pro Bold"/>
                        </a:rPr>
                        <a:t>(look for the name of a local forest, wetland, lake, park, etc.)</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065CF"/>
                    </a:solidFill>
                  </a:tcPr>
                </a:tc>
                <a:tc>
                  <a:txBody>
                    <a:bodyPr/>
                    <a:lstStyle/>
                    <a:p>
                      <a:pPr algn="ctr">
                        <a:lnSpc>
                          <a:spcPts val="2520"/>
                        </a:lnSpc>
                        <a:defRPr/>
                      </a:pPr>
                      <a:r>
                        <a:rPr lang="en-US" sz="1800" b="1" dirty="0">
                          <a:solidFill>
                            <a:srgbClr val="FFFFFF"/>
                          </a:solidFill>
                          <a:latin typeface="Arial" panose="020B0604020202020204" pitchFamily="34" charset="0"/>
                          <a:ea typeface="Filson Pro Bold"/>
                          <a:cs typeface="Arial" panose="020B0604020202020204" pitchFamily="34" charset="0"/>
                          <a:sym typeface="Filson Pro Bold"/>
                        </a:rPr>
                        <a:t>Conservation Authorities</a:t>
                      </a:r>
                      <a:endParaRPr lang="en-US" sz="11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065CF"/>
                    </a:solidFill>
                  </a:tcPr>
                </a:tc>
                <a:tc>
                  <a:txBody>
                    <a:bodyPr/>
                    <a:lstStyle/>
                    <a:p>
                      <a:pPr algn="ctr">
                        <a:lnSpc>
                          <a:spcPts val="2520"/>
                        </a:lnSpc>
                        <a:defRPr/>
                      </a:pPr>
                      <a:r>
                        <a:rPr lang="en-US" sz="1800" b="1" dirty="0">
                          <a:solidFill>
                            <a:srgbClr val="FFFFFF"/>
                          </a:solidFill>
                          <a:latin typeface="Arial" panose="020B0604020202020204" pitchFamily="34" charset="0"/>
                          <a:ea typeface="Filson Pro Bold"/>
                          <a:cs typeface="Arial" panose="020B0604020202020204" pitchFamily="34" charset="0"/>
                          <a:sym typeface="Filson Pro Bold"/>
                        </a:rPr>
                        <a:t>Organizations that Help People Plant Native Trees/Plants</a:t>
                      </a:r>
                      <a:endParaRPr lang="en-US" sz="11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065CF"/>
                    </a:solidFill>
                  </a:tcPr>
                </a:tc>
                <a:tc>
                  <a:txBody>
                    <a:bodyPr/>
                    <a:lstStyle/>
                    <a:p>
                      <a:pPr algn="ctr">
                        <a:lnSpc>
                          <a:spcPts val="2520"/>
                        </a:lnSpc>
                        <a:defRPr/>
                      </a:pPr>
                      <a:r>
                        <a:rPr lang="en-US" sz="1800" b="1" dirty="0">
                          <a:solidFill>
                            <a:srgbClr val="FFFFFF"/>
                          </a:solidFill>
                          <a:latin typeface="Arial" panose="020B0604020202020204" pitchFamily="34" charset="0"/>
                          <a:ea typeface="Filson Pro Bold"/>
                          <a:cs typeface="Arial" panose="020B0604020202020204" pitchFamily="34" charset="0"/>
                          <a:sym typeface="Filson Pro Bold"/>
                        </a:rPr>
                        <a:t>Local Field Naturalist Organizations</a:t>
                      </a:r>
                      <a:endParaRPr lang="en-US" sz="11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065CF"/>
                    </a:solidFill>
                  </a:tcPr>
                </a:tc>
                <a:tc>
                  <a:txBody>
                    <a:bodyPr/>
                    <a:lstStyle/>
                    <a:p>
                      <a:pPr algn="ctr">
                        <a:lnSpc>
                          <a:spcPts val="2520"/>
                        </a:lnSpc>
                        <a:defRPr/>
                      </a:pPr>
                      <a:r>
                        <a:rPr lang="en-US" sz="1800" b="1" dirty="0">
                          <a:solidFill>
                            <a:srgbClr val="FFFFFF"/>
                          </a:solidFill>
                          <a:latin typeface="Arial" panose="020B0604020202020204" pitchFamily="34" charset="0"/>
                          <a:ea typeface="Filson Pro Bold"/>
                          <a:cs typeface="Arial" panose="020B0604020202020204" pitchFamily="34" charset="0"/>
                          <a:sym typeface="Filson Pro Bold"/>
                        </a:rPr>
                        <a:t>Others</a:t>
                      </a:r>
                      <a:endParaRPr lang="en-US" sz="11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065CF"/>
                    </a:solidFill>
                  </a:tcPr>
                </a:tc>
                <a:tc>
                  <a:txBody>
                    <a:bodyPr/>
                    <a:lstStyle/>
                    <a:p>
                      <a:pPr algn="ctr">
                        <a:lnSpc>
                          <a:spcPts val="2520"/>
                        </a:lnSpc>
                        <a:defRPr/>
                      </a:pPr>
                      <a:r>
                        <a:rPr lang="en-US" sz="1800" b="1">
                          <a:solidFill>
                            <a:srgbClr val="FFFFFF"/>
                          </a:solidFill>
                          <a:latin typeface="Arial" panose="020B0604020202020204" pitchFamily="34" charset="0"/>
                          <a:ea typeface="Filson Pro Bold"/>
                          <a:cs typeface="Arial" panose="020B0604020202020204" pitchFamily="34" charset="0"/>
                          <a:sym typeface="Filson Pro Bold"/>
                        </a:rPr>
                        <a:t>Local Wildlife Rehabilitation Centres</a:t>
                      </a:r>
                      <a:endParaRPr lang="en-US" sz="11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065CF"/>
                    </a:solidFill>
                  </a:tcPr>
                </a:tc>
                <a:extLst>
                  <a:ext uri="{0D108BD9-81ED-4DB2-BD59-A6C34878D82A}">
                    <a16:rowId xmlns:a16="http://schemas.microsoft.com/office/drawing/2014/main" val="10000"/>
                  </a:ext>
                </a:extLst>
              </a:tr>
              <a:tr h="2725040">
                <a:tc>
                  <a:txBody>
                    <a:bodyPr/>
                    <a:lstStyle/>
                    <a:p>
                      <a:pPr algn="ctr">
                        <a:lnSpc>
                          <a:spcPts val="2520"/>
                        </a:lnSpc>
                        <a:defRPr/>
                      </a:pPr>
                      <a:endParaRPr lang="en-US" sz="11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FFFFFF"/>
                    </a:solidFill>
                  </a:tcPr>
                </a:tc>
                <a:tc>
                  <a:txBody>
                    <a:bodyPr/>
                    <a:lstStyle/>
                    <a:p>
                      <a:pPr algn="ctr">
                        <a:lnSpc>
                          <a:spcPts val="2520"/>
                        </a:lnSpc>
                        <a:defRPr/>
                      </a:pPr>
                      <a:endParaRPr lang="en-US" sz="11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FFFFFF"/>
                    </a:solidFill>
                  </a:tcPr>
                </a:tc>
                <a:tc>
                  <a:txBody>
                    <a:bodyPr/>
                    <a:lstStyle/>
                    <a:p>
                      <a:pPr algn="ctr">
                        <a:lnSpc>
                          <a:spcPts val="2520"/>
                        </a:lnSpc>
                        <a:defRPr/>
                      </a:pPr>
                      <a:endParaRPr lang="en-US" sz="11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FFFFFF"/>
                    </a:solidFill>
                  </a:tcPr>
                </a:tc>
                <a:tc>
                  <a:txBody>
                    <a:bodyPr/>
                    <a:lstStyle/>
                    <a:p>
                      <a:pPr algn="ctr">
                        <a:lnSpc>
                          <a:spcPts val="2520"/>
                        </a:lnSpc>
                        <a:defRPr/>
                      </a:pPr>
                      <a:endParaRPr lang="en-US" sz="11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FFFFFF"/>
                    </a:solidFill>
                  </a:tcPr>
                </a:tc>
                <a:tc>
                  <a:txBody>
                    <a:bodyPr/>
                    <a:lstStyle/>
                    <a:p>
                      <a:pPr algn="ctr">
                        <a:lnSpc>
                          <a:spcPts val="2520"/>
                        </a:lnSpc>
                        <a:defRPr/>
                      </a:pPr>
                      <a:endParaRPr lang="en-US" sz="11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FFFFFF"/>
                    </a:solidFill>
                  </a:tcPr>
                </a:tc>
                <a:tc>
                  <a:txBody>
                    <a:bodyPr/>
                    <a:lstStyle/>
                    <a:p>
                      <a:pPr algn="ctr">
                        <a:lnSpc>
                          <a:spcPts val="2520"/>
                        </a:lnSpc>
                        <a:defRPr/>
                      </a:pPr>
                      <a:endParaRPr lang="en-US" sz="11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7" name="Freeform 7"/>
          <p:cNvSpPr/>
          <p:nvPr/>
        </p:nvSpPr>
        <p:spPr>
          <a:xfrm>
            <a:off x="1275876" y="1776577"/>
            <a:ext cx="2201159" cy="2786277"/>
          </a:xfrm>
          <a:custGeom>
            <a:avLst/>
            <a:gdLst/>
            <a:ahLst/>
            <a:cxnLst/>
            <a:rect l="l" t="t" r="r" b="b"/>
            <a:pathLst>
              <a:path w="2201159" h="2786277">
                <a:moveTo>
                  <a:pt x="0" y="0"/>
                </a:moveTo>
                <a:lnTo>
                  <a:pt x="2201159" y="0"/>
                </a:lnTo>
                <a:lnTo>
                  <a:pt x="2201159" y="2786277"/>
                </a:lnTo>
                <a:lnTo>
                  <a:pt x="0" y="27862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8" name="Freeform 8"/>
          <p:cNvSpPr/>
          <p:nvPr/>
        </p:nvSpPr>
        <p:spPr>
          <a:xfrm rot="-1728342">
            <a:off x="14626210" y="2399167"/>
            <a:ext cx="1847266" cy="2240242"/>
          </a:xfrm>
          <a:custGeom>
            <a:avLst/>
            <a:gdLst/>
            <a:ahLst/>
            <a:cxnLst/>
            <a:rect l="l" t="t" r="r" b="b"/>
            <a:pathLst>
              <a:path w="1847266" h="2240242">
                <a:moveTo>
                  <a:pt x="0" y="0"/>
                </a:moveTo>
                <a:lnTo>
                  <a:pt x="1847267" y="0"/>
                </a:lnTo>
                <a:lnTo>
                  <a:pt x="1847267" y="2240242"/>
                </a:lnTo>
                <a:lnTo>
                  <a:pt x="0" y="2240242"/>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9" name="TextBox 9"/>
          <p:cNvSpPr txBox="1"/>
          <p:nvPr/>
        </p:nvSpPr>
        <p:spPr>
          <a:xfrm>
            <a:off x="1028700" y="1833727"/>
            <a:ext cx="16230600" cy="1858975"/>
          </a:xfrm>
          <a:prstGeom prst="rect">
            <a:avLst/>
          </a:prstGeom>
        </p:spPr>
        <p:txBody>
          <a:bodyPr lIns="0" tIns="0" rIns="0" bIns="0" rtlCol="0" anchor="t">
            <a:spAutoFit/>
          </a:bodyPr>
          <a:lstStyle/>
          <a:p>
            <a:pPr algn="ctr">
              <a:lnSpc>
                <a:spcPts val="4813"/>
              </a:lnSpc>
            </a:pPr>
            <a:r>
              <a:rPr lang="en-US" sz="4584" dirty="0">
                <a:solidFill>
                  <a:srgbClr val="3065CF"/>
                </a:solidFill>
                <a:latin typeface="Arial" panose="020B0604020202020204" pitchFamily="34" charset="0"/>
                <a:ea typeface="Ruddy"/>
                <a:cs typeface="Arial" panose="020B0604020202020204" pitchFamily="34" charset="0"/>
                <a:sym typeface="Ruddy"/>
              </a:rPr>
              <a:t>Nearby “Planet Protectors” Who Can Help Us</a:t>
            </a:r>
          </a:p>
          <a:p>
            <a:pPr algn="ctr">
              <a:lnSpc>
                <a:spcPts val="4813"/>
              </a:lnSpc>
            </a:pPr>
            <a:r>
              <a:rPr lang="en-US" sz="4584" dirty="0">
                <a:solidFill>
                  <a:srgbClr val="D25362"/>
                </a:solidFill>
                <a:latin typeface="Arial" panose="020B0604020202020204" pitchFamily="34" charset="0"/>
                <a:ea typeface="Ruddy"/>
                <a:cs typeface="Arial" panose="020B0604020202020204" pitchFamily="34" charset="0"/>
                <a:sym typeface="Ruddy"/>
              </a:rPr>
              <a:t>CONNECT with &amp; PROTECT Habitats</a:t>
            </a:r>
          </a:p>
          <a:p>
            <a:pPr algn="ctr">
              <a:lnSpc>
                <a:spcPts val="4813"/>
              </a:lnSpc>
            </a:pPr>
            <a:r>
              <a:rPr lang="en-US" sz="4584" dirty="0">
                <a:solidFill>
                  <a:srgbClr val="3065CF"/>
                </a:solidFill>
                <a:latin typeface="Arial" panose="020B0604020202020204" pitchFamily="34" charset="0"/>
                <a:ea typeface="Ruddy"/>
                <a:cs typeface="Arial" panose="020B0604020202020204" pitchFamily="34" charset="0"/>
                <a:sym typeface="Ruddy"/>
              </a:rPr>
              <a:t>and the Animals that Live in Them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TextBox 3"/>
          <p:cNvSpPr txBox="1"/>
          <p:nvPr/>
        </p:nvSpPr>
        <p:spPr>
          <a:xfrm>
            <a:off x="1028700" y="1787249"/>
            <a:ext cx="11146615" cy="1030539"/>
          </a:xfrm>
          <a:prstGeom prst="rect">
            <a:avLst/>
          </a:prstGeom>
        </p:spPr>
        <p:txBody>
          <a:bodyPr lIns="0" tIns="0" rIns="0" bIns="0" rtlCol="0" anchor="t">
            <a:spAutoFit/>
          </a:bodyPr>
          <a:lstStyle/>
          <a:p>
            <a:pPr algn="l">
              <a:lnSpc>
                <a:spcPts val="8834"/>
              </a:lnSpc>
              <a:spcBef>
                <a:spcPct val="0"/>
              </a:spcBef>
            </a:pPr>
            <a:r>
              <a:rPr lang="en-US" sz="6310" dirty="0">
                <a:solidFill>
                  <a:srgbClr val="3065CF"/>
                </a:solidFill>
                <a:latin typeface="Arial" panose="020B0604020202020204" pitchFamily="34" charset="0"/>
                <a:ea typeface="Ruddy"/>
                <a:cs typeface="Arial" panose="020B0604020202020204" pitchFamily="34" charset="0"/>
                <a:sym typeface="Ruddy"/>
              </a:rPr>
              <a:t>What is your</a:t>
            </a:r>
          </a:p>
        </p:txBody>
      </p:sp>
      <p:sp>
        <p:nvSpPr>
          <p:cNvPr id="4" name="TextBox 4"/>
          <p:cNvSpPr txBox="1"/>
          <p:nvPr/>
        </p:nvSpPr>
        <p:spPr>
          <a:xfrm>
            <a:off x="5702170" y="1825978"/>
            <a:ext cx="8898525" cy="1030539"/>
          </a:xfrm>
          <a:prstGeom prst="rect">
            <a:avLst/>
          </a:prstGeom>
        </p:spPr>
        <p:txBody>
          <a:bodyPr lIns="0" tIns="0" rIns="0" bIns="0" rtlCol="0" anchor="t">
            <a:spAutoFit/>
          </a:bodyPr>
          <a:lstStyle/>
          <a:p>
            <a:pPr algn="l">
              <a:lnSpc>
                <a:spcPts val="8834"/>
              </a:lnSpc>
              <a:spcBef>
                <a:spcPct val="0"/>
              </a:spcBef>
            </a:pPr>
            <a:r>
              <a:rPr lang="en-US" sz="6310" dirty="0">
                <a:solidFill>
                  <a:srgbClr val="E0435D"/>
                </a:solidFill>
                <a:latin typeface="Arial" panose="020B0604020202020204" pitchFamily="34" charset="0"/>
                <a:ea typeface="Ruddy"/>
                <a:cs typeface="Arial" panose="020B0604020202020204" pitchFamily="34" charset="0"/>
                <a:sym typeface="Ruddy"/>
              </a:rPr>
              <a:t>Superpower?</a:t>
            </a:r>
          </a:p>
        </p:txBody>
      </p:sp>
      <p:sp>
        <p:nvSpPr>
          <p:cNvPr id="5" name="TextBox 5"/>
          <p:cNvSpPr txBox="1"/>
          <p:nvPr/>
        </p:nvSpPr>
        <p:spPr>
          <a:xfrm>
            <a:off x="1028700" y="3265264"/>
            <a:ext cx="8783004" cy="870253"/>
          </a:xfrm>
          <a:prstGeom prst="rect">
            <a:avLst/>
          </a:prstGeom>
        </p:spPr>
        <p:txBody>
          <a:bodyPr lIns="0" tIns="0" rIns="0" bIns="0" rtlCol="0" anchor="t">
            <a:spAutoFit/>
          </a:bodyPr>
          <a:lstStyle/>
          <a:p>
            <a:pPr marL="537173" lvl="1" indent="-268587" algn="l">
              <a:lnSpc>
                <a:spcPts val="3483"/>
              </a:lnSpc>
              <a:buFont typeface="Arial"/>
              <a:buChar char="•"/>
            </a:pPr>
            <a:r>
              <a:rPr lang="en-US" sz="2488" dirty="0">
                <a:solidFill>
                  <a:srgbClr val="162A5D"/>
                </a:solidFill>
                <a:latin typeface="Arial" panose="020B0604020202020204" pitchFamily="34" charset="0"/>
                <a:ea typeface="Filson Pro Regular"/>
                <a:cs typeface="Arial" panose="020B0604020202020204" pitchFamily="34" charset="0"/>
                <a:sym typeface="Filson Pro"/>
              </a:rPr>
              <a:t>Brainstorm some superpowers of people you admire. They can be famous people and people you know.</a:t>
            </a:r>
          </a:p>
        </p:txBody>
      </p:sp>
      <p:sp>
        <p:nvSpPr>
          <p:cNvPr id="6" name="TextBox 6"/>
          <p:cNvSpPr txBox="1"/>
          <p:nvPr/>
        </p:nvSpPr>
        <p:spPr>
          <a:xfrm>
            <a:off x="1028700" y="4437628"/>
            <a:ext cx="4305300" cy="409215"/>
          </a:xfrm>
          <a:prstGeom prst="rect">
            <a:avLst/>
          </a:prstGeom>
        </p:spPr>
        <p:txBody>
          <a:bodyPr wrap="square" lIns="0" tIns="0" rIns="0" bIns="0" rtlCol="0" anchor="t">
            <a:spAutoFit/>
          </a:bodyPr>
          <a:lstStyle/>
          <a:p>
            <a:pPr marL="537173" lvl="1" indent="-268587" algn="l">
              <a:lnSpc>
                <a:spcPts val="3483"/>
              </a:lnSpc>
              <a:buFont typeface="Arial"/>
              <a:buChar char="•"/>
            </a:pPr>
            <a:r>
              <a:rPr lang="en-US" sz="2488" dirty="0">
                <a:solidFill>
                  <a:srgbClr val="162A5D"/>
                </a:solidFill>
                <a:latin typeface="Arial" panose="020B0604020202020204" pitchFamily="34" charset="0"/>
                <a:ea typeface="Filson Pro Regular"/>
                <a:cs typeface="Arial" panose="020B0604020202020204" pitchFamily="34" charset="0"/>
                <a:sym typeface="Filson Pro"/>
              </a:rPr>
              <a:t>What is your superpower?</a:t>
            </a:r>
          </a:p>
        </p:txBody>
      </p:sp>
      <p:sp>
        <p:nvSpPr>
          <p:cNvPr id="7" name="TextBox 7"/>
          <p:cNvSpPr txBox="1"/>
          <p:nvPr/>
        </p:nvSpPr>
        <p:spPr>
          <a:xfrm>
            <a:off x="1028700" y="5171842"/>
            <a:ext cx="9408673" cy="2184703"/>
          </a:xfrm>
          <a:prstGeom prst="rect">
            <a:avLst/>
          </a:prstGeom>
        </p:spPr>
        <p:txBody>
          <a:bodyPr lIns="0" tIns="0" rIns="0" bIns="0" rtlCol="0" anchor="t">
            <a:spAutoFit/>
          </a:bodyPr>
          <a:lstStyle/>
          <a:p>
            <a:pPr marL="537173" lvl="1" indent="-268587" algn="l">
              <a:lnSpc>
                <a:spcPts val="3483"/>
              </a:lnSpc>
              <a:buFont typeface="Arial"/>
              <a:buChar char="•"/>
            </a:pPr>
            <a:r>
              <a:rPr lang="en-US" sz="2488" dirty="0">
                <a:solidFill>
                  <a:srgbClr val="162A5D"/>
                </a:solidFill>
                <a:latin typeface="Arial" panose="020B0604020202020204" pitchFamily="34" charset="0"/>
                <a:ea typeface="Filson Pro Regular"/>
                <a:cs typeface="Arial" panose="020B0604020202020204" pitchFamily="34" charset="0"/>
                <a:sym typeface="Filson Pro"/>
              </a:rPr>
              <a:t>Put the names of every student in your class into a bag. Without looking, each student pulls one name out of the bag. Each student identifies the superpower of the person whose name they pull. Alternatively, pair the students and have them identify each other’s superpower.</a:t>
            </a:r>
          </a:p>
        </p:txBody>
      </p:sp>
      <p:sp>
        <p:nvSpPr>
          <p:cNvPr id="8" name="TextBox 8"/>
          <p:cNvSpPr txBox="1"/>
          <p:nvPr/>
        </p:nvSpPr>
        <p:spPr>
          <a:xfrm>
            <a:off x="1028700" y="7658656"/>
            <a:ext cx="8783004" cy="1308403"/>
          </a:xfrm>
          <a:prstGeom prst="rect">
            <a:avLst/>
          </a:prstGeom>
        </p:spPr>
        <p:txBody>
          <a:bodyPr lIns="0" tIns="0" rIns="0" bIns="0" rtlCol="0" anchor="t">
            <a:spAutoFit/>
          </a:bodyPr>
          <a:lstStyle/>
          <a:p>
            <a:pPr marL="537173" lvl="1" indent="-268587" algn="l">
              <a:lnSpc>
                <a:spcPts val="3483"/>
              </a:lnSpc>
              <a:buFont typeface="Arial"/>
              <a:buChar char="•"/>
            </a:pPr>
            <a:r>
              <a:rPr lang="en-US" sz="2488" dirty="0">
                <a:solidFill>
                  <a:srgbClr val="162A5D"/>
                </a:solidFill>
                <a:latin typeface="Arial" panose="020B0604020202020204" pitchFamily="34" charset="0"/>
                <a:ea typeface="Filson Pro Regular"/>
                <a:cs typeface="Arial" panose="020B0604020202020204" pitchFamily="34" charset="0"/>
                <a:sym typeface="Filson Pro"/>
              </a:rPr>
              <a:t>Great read-aloud: </a:t>
            </a:r>
            <a:r>
              <a:rPr lang="en-US" sz="2488" u="sng" dirty="0">
                <a:solidFill>
                  <a:srgbClr val="162A5D"/>
                </a:solidFill>
                <a:latin typeface="Arial" panose="020B0604020202020204" pitchFamily="34" charset="0"/>
                <a:ea typeface="Filson Pro Regular"/>
                <a:cs typeface="Arial" panose="020B0604020202020204" pitchFamily="34" charset="0"/>
                <a:sym typeface="Filson Pro"/>
                <a:hlinkClick r:id="rId3" tooltip="https://inhabitmedia.com/2018/10/15/whats-my-superpower-is-a-blue-spruce-award-nominee/"/>
              </a:rPr>
              <a:t>https://inhabitmedia.com/2018/10/15/whats-my-superpower-is-a-blue-spruce-award-nominee/ </a:t>
            </a:r>
          </a:p>
        </p:txBody>
      </p:sp>
      <p:sp>
        <p:nvSpPr>
          <p:cNvPr id="9" name="Freeform 9"/>
          <p:cNvSpPr/>
          <p:nvPr/>
        </p:nvSpPr>
        <p:spPr>
          <a:xfrm>
            <a:off x="10437373" y="0"/>
            <a:ext cx="7850627" cy="10287000"/>
          </a:xfrm>
          <a:custGeom>
            <a:avLst/>
            <a:gdLst/>
            <a:ahLst/>
            <a:cxnLst/>
            <a:rect l="l" t="t" r="r" b="b"/>
            <a:pathLst>
              <a:path w="7850627" h="10287000">
                <a:moveTo>
                  <a:pt x="0" y="0"/>
                </a:moveTo>
                <a:lnTo>
                  <a:pt x="7850627" y="0"/>
                </a:lnTo>
                <a:lnTo>
                  <a:pt x="7850627" y="10287000"/>
                </a:lnTo>
                <a:lnTo>
                  <a:pt x="0" y="1028700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0" name="show examples button">
            <a:extLst>
              <a:ext uri="{FF2B5EF4-FFF2-40B4-BE49-F238E27FC236}">
                <a16:creationId xmlns:a16="http://schemas.microsoft.com/office/drawing/2014/main" id="{AD0CCA3E-EB8F-C40B-31F2-E9F336D1B01D}"/>
              </a:ext>
            </a:extLst>
          </p:cNvPr>
          <p:cNvSpPr txBox="1"/>
          <p:nvPr/>
        </p:nvSpPr>
        <p:spPr>
          <a:xfrm>
            <a:off x="5155221" y="4428317"/>
            <a:ext cx="2893572" cy="394980"/>
          </a:xfrm>
          <a:prstGeom prst="rect">
            <a:avLst/>
          </a:prstGeom>
        </p:spPr>
        <p:txBody>
          <a:bodyPr wrap="square" lIns="0" tIns="0" rIns="0" bIns="0" rtlCol="0" anchor="t">
            <a:spAutoFit/>
          </a:bodyPr>
          <a:lstStyle/>
          <a:p>
            <a:pPr marL="268586" lvl="1">
              <a:lnSpc>
                <a:spcPts val="3483"/>
              </a:lnSpc>
            </a:pPr>
            <a:r>
              <a:rPr lang="en-US" sz="2000" dirty="0">
                <a:solidFill>
                  <a:srgbClr val="162A5D"/>
                </a:solidFill>
                <a:latin typeface="Arial" panose="020B0604020202020204" pitchFamily="34" charset="0"/>
                <a:ea typeface="Filson Pro Regular"/>
                <a:cs typeface="Arial" panose="020B0604020202020204" pitchFamily="34" charset="0"/>
                <a:sym typeface="Filson Pro"/>
              </a:rPr>
              <a:t>Show examples</a:t>
            </a:r>
          </a:p>
        </p:txBody>
      </p:sp>
      <p:sp>
        <p:nvSpPr>
          <p:cNvPr id="11" name="Superpower examples">
            <a:extLst>
              <a:ext uri="{FF2B5EF4-FFF2-40B4-BE49-F238E27FC236}">
                <a16:creationId xmlns:a16="http://schemas.microsoft.com/office/drawing/2014/main" id="{05E68059-6801-A142-E0A1-0C08EFD5284C}"/>
              </a:ext>
            </a:extLst>
          </p:cNvPr>
          <p:cNvSpPr/>
          <p:nvPr/>
        </p:nvSpPr>
        <p:spPr>
          <a:xfrm>
            <a:off x="10555145" y="3693890"/>
            <a:ext cx="4350967" cy="4495800"/>
          </a:xfrm>
          <a:prstGeom prst="rect">
            <a:avLst/>
          </a:prstGeom>
          <a:solidFill>
            <a:schemeClr val="bg1"/>
          </a:solidFill>
          <a:ln w="57150">
            <a:solidFill>
              <a:srgbClr val="3065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16215D"/>
                </a:solidFill>
                <a:latin typeface="Arial" panose="020B0604020202020204" pitchFamily="34" charset="0"/>
                <a:cs typeface="Arial" panose="020B0604020202020204" pitchFamily="34" charset="0"/>
              </a:rPr>
              <a:t>Examples of Superpowers</a:t>
            </a:r>
          </a:p>
          <a:p>
            <a:pPr algn="ctr"/>
            <a:endParaRPr lang="en-US" sz="2400" dirty="0">
              <a:solidFill>
                <a:srgbClr val="16215D"/>
              </a:solidFill>
              <a:latin typeface="Arial" panose="020B0604020202020204" pitchFamily="34" charset="0"/>
              <a:cs typeface="Arial" panose="020B0604020202020204" pitchFamily="34" charset="0"/>
            </a:endParaRPr>
          </a:p>
          <a:p>
            <a:pPr algn="ctr"/>
            <a:r>
              <a:rPr lang="en-CA" sz="2400" dirty="0">
                <a:solidFill>
                  <a:srgbClr val="16215D"/>
                </a:solidFill>
                <a:latin typeface="Arial" panose="020B0604020202020204" pitchFamily="34" charset="0"/>
                <a:cs typeface="Arial" panose="020B0604020202020204" pitchFamily="34" charset="0"/>
              </a:rPr>
              <a:t>-making people laugh</a:t>
            </a:r>
          </a:p>
          <a:p>
            <a:pPr algn="ctr"/>
            <a:r>
              <a:rPr lang="en-CA" sz="2400" dirty="0">
                <a:solidFill>
                  <a:srgbClr val="16215D"/>
                </a:solidFill>
                <a:latin typeface="Arial" panose="020B0604020202020204" pitchFamily="34" charset="0"/>
                <a:cs typeface="Arial" panose="020B0604020202020204" pitchFamily="34" charset="0"/>
              </a:rPr>
              <a:t>-making people feel better</a:t>
            </a:r>
          </a:p>
          <a:p>
            <a:pPr algn="ctr"/>
            <a:r>
              <a:rPr lang="en-CA" sz="2400" dirty="0">
                <a:solidFill>
                  <a:srgbClr val="16215D"/>
                </a:solidFill>
                <a:latin typeface="Arial" panose="020B0604020202020204" pitchFamily="34" charset="0"/>
                <a:cs typeface="Arial" panose="020B0604020202020204" pitchFamily="34" charset="0"/>
              </a:rPr>
              <a:t>-drawing; tying knots</a:t>
            </a:r>
          </a:p>
          <a:p>
            <a:pPr algn="ctr"/>
            <a:r>
              <a:rPr lang="en-CA" sz="2400" dirty="0">
                <a:solidFill>
                  <a:srgbClr val="16215D"/>
                </a:solidFill>
                <a:latin typeface="Arial" panose="020B0604020202020204" pitchFamily="34" charset="0"/>
                <a:cs typeface="Arial" panose="020B0604020202020204" pitchFamily="34" charset="0"/>
              </a:rPr>
              <a:t>-solving math problems</a:t>
            </a:r>
          </a:p>
          <a:p>
            <a:pPr algn="ctr"/>
            <a:r>
              <a:rPr lang="en-CA" sz="2400" dirty="0">
                <a:solidFill>
                  <a:srgbClr val="16215D"/>
                </a:solidFill>
                <a:latin typeface="Arial" panose="020B0604020202020204" pitchFamily="34" charset="0"/>
                <a:cs typeface="Arial" panose="020B0604020202020204" pitchFamily="34" charset="0"/>
              </a:rPr>
              <a:t>-looking after pets</a:t>
            </a:r>
          </a:p>
          <a:p>
            <a:pPr algn="ctr"/>
            <a:r>
              <a:rPr lang="en-CA" sz="2400" dirty="0">
                <a:solidFill>
                  <a:srgbClr val="16215D"/>
                </a:solidFill>
                <a:latin typeface="Arial" panose="020B0604020202020204" pitchFamily="34" charset="0"/>
                <a:cs typeface="Arial" panose="020B0604020202020204" pitchFamily="34" charset="0"/>
              </a:rPr>
              <a:t>-noticing interesting things</a:t>
            </a:r>
          </a:p>
          <a:p>
            <a:pPr algn="ctr"/>
            <a:r>
              <a:rPr lang="en-CA" sz="2400" dirty="0">
                <a:solidFill>
                  <a:srgbClr val="16215D"/>
                </a:solidFill>
                <a:latin typeface="Arial" panose="020B0604020202020204" pitchFamily="34" charset="0"/>
                <a:cs typeface="Arial" panose="020B0604020202020204" pitchFamily="34" charset="0"/>
              </a:rPr>
              <a:t>-reading tricky words</a:t>
            </a:r>
          </a:p>
          <a:p>
            <a:pPr algn="ctr"/>
            <a:endParaRPr lang="en-US" dirty="0">
              <a:solidFill>
                <a:srgbClr val="16215D"/>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2"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1" nodeType="clickEffect">
                                  <p:stCondLst>
                                    <p:cond delay="0"/>
                                  </p:stCondLst>
                                  <p:childTnLst>
                                    <p:set>
                                      <p:cBhvr>
                                        <p:cTn id="15"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11" grpId="0" animBg="1"/>
      <p:bldP spid="11" grpId="1" animBg="1"/>
      <p:bldP spid="11" grpId="2"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Freeform 3"/>
          <p:cNvSpPr/>
          <p:nvPr/>
        </p:nvSpPr>
        <p:spPr>
          <a:xfrm>
            <a:off x="9229666" y="5968652"/>
            <a:ext cx="12916551" cy="14406415"/>
          </a:xfrm>
          <a:custGeom>
            <a:avLst/>
            <a:gdLst/>
            <a:ahLst/>
            <a:cxnLst/>
            <a:rect l="l" t="t" r="r" b="b"/>
            <a:pathLst>
              <a:path w="12916551" h="14406415">
                <a:moveTo>
                  <a:pt x="0" y="0"/>
                </a:moveTo>
                <a:lnTo>
                  <a:pt x="12916551" y="0"/>
                </a:lnTo>
                <a:lnTo>
                  <a:pt x="12916551" y="14406414"/>
                </a:lnTo>
                <a:lnTo>
                  <a:pt x="0" y="1440641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4" name="Freeform 4"/>
          <p:cNvSpPr/>
          <p:nvPr/>
        </p:nvSpPr>
        <p:spPr>
          <a:xfrm flipH="1">
            <a:off x="10127964" y="741789"/>
            <a:ext cx="7607339" cy="7607339"/>
          </a:xfrm>
          <a:custGeom>
            <a:avLst/>
            <a:gdLst/>
            <a:ahLst/>
            <a:cxnLst/>
            <a:rect l="l" t="t" r="r" b="b"/>
            <a:pathLst>
              <a:path w="7607339" h="7607339">
                <a:moveTo>
                  <a:pt x="7607340" y="0"/>
                </a:moveTo>
                <a:lnTo>
                  <a:pt x="0" y="0"/>
                </a:lnTo>
                <a:lnTo>
                  <a:pt x="0" y="7607339"/>
                </a:lnTo>
                <a:lnTo>
                  <a:pt x="7607340" y="7607339"/>
                </a:lnTo>
                <a:lnTo>
                  <a:pt x="760734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5" name="TextBox 5"/>
          <p:cNvSpPr txBox="1"/>
          <p:nvPr/>
        </p:nvSpPr>
        <p:spPr>
          <a:xfrm>
            <a:off x="1030808" y="2042883"/>
            <a:ext cx="7607339" cy="2039020"/>
          </a:xfrm>
          <a:prstGeom prst="rect">
            <a:avLst/>
          </a:prstGeom>
        </p:spPr>
        <p:txBody>
          <a:bodyPr wrap="square" lIns="0" tIns="0" rIns="0" bIns="0" rtlCol="0" anchor="t">
            <a:spAutoFit/>
          </a:bodyPr>
          <a:lstStyle/>
          <a:p>
            <a:pPr algn="l">
              <a:lnSpc>
                <a:spcPts val="5314"/>
              </a:lnSpc>
            </a:pPr>
            <a:r>
              <a:rPr lang="en-US" sz="5210" dirty="0">
                <a:solidFill>
                  <a:srgbClr val="3178CA"/>
                </a:solidFill>
                <a:latin typeface="Arial" panose="020B0604020202020204" pitchFamily="34" charset="0"/>
                <a:ea typeface="Ruddy"/>
                <a:cs typeface="Arial" panose="020B0604020202020204" pitchFamily="34" charset="0"/>
                <a:sym typeface="Ruddy"/>
              </a:rPr>
              <a:t>Free, Easy-to-Set-Up Animal </a:t>
            </a:r>
            <a:r>
              <a:rPr lang="en-US" sz="5210" dirty="0" err="1">
                <a:solidFill>
                  <a:srgbClr val="3178CA"/>
                </a:solidFill>
                <a:latin typeface="Arial" panose="020B0604020202020204" pitchFamily="34" charset="0"/>
                <a:ea typeface="Ruddy"/>
                <a:cs typeface="Arial" panose="020B0604020202020204" pitchFamily="34" charset="0"/>
                <a:sym typeface="Ruddy"/>
              </a:rPr>
              <a:t>Adapations</a:t>
            </a:r>
            <a:r>
              <a:rPr lang="en-US" sz="5210" dirty="0">
                <a:solidFill>
                  <a:srgbClr val="3178CA"/>
                </a:solidFill>
                <a:latin typeface="Arial" panose="020B0604020202020204" pitchFamily="34" charset="0"/>
                <a:ea typeface="Ruddy"/>
                <a:cs typeface="Arial" panose="020B0604020202020204" pitchFamily="34" charset="0"/>
                <a:sym typeface="Ruddy"/>
              </a:rPr>
              <a:t> Activities Links</a:t>
            </a:r>
          </a:p>
        </p:txBody>
      </p:sp>
      <p:sp>
        <p:nvSpPr>
          <p:cNvPr id="6" name="TextBox 6"/>
          <p:cNvSpPr txBox="1"/>
          <p:nvPr/>
        </p:nvSpPr>
        <p:spPr>
          <a:xfrm>
            <a:off x="1028700" y="4670122"/>
            <a:ext cx="9161990" cy="3883328"/>
          </a:xfrm>
          <a:prstGeom prst="rect">
            <a:avLst/>
          </a:prstGeom>
        </p:spPr>
        <p:txBody>
          <a:bodyPr lIns="0" tIns="0" rIns="0" bIns="0" rtlCol="0" anchor="t">
            <a:spAutoFit/>
          </a:bodyPr>
          <a:lstStyle/>
          <a:p>
            <a:pPr algn="l">
              <a:lnSpc>
                <a:spcPts val="2783"/>
              </a:lnSpc>
              <a:spcBef>
                <a:spcPct val="0"/>
              </a:spcBef>
            </a:pPr>
            <a:r>
              <a:rPr lang="en-US" sz="1988" b="1" dirty="0">
                <a:solidFill>
                  <a:srgbClr val="162A5D"/>
                </a:solidFill>
                <a:latin typeface="Arial" panose="020B0604020202020204" pitchFamily="34" charset="0"/>
                <a:ea typeface="Filson Pro Bold"/>
                <a:cs typeface="Arial" panose="020B0604020202020204" pitchFamily="34" charset="0"/>
                <a:sym typeface="Filson Pro Bold"/>
              </a:rPr>
              <a:t>Beak Buffet:</a:t>
            </a:r>
            <a:r>
              <a:rPr lang="en-US" sz="1988" dirty="0">
                <a:solidFill>
                  <a:srgbClr val="162A5D"/>
                </a:solidFill>
                <a:latin typeface="Arial" panose="020B0604020202020204" pitchFamily="34" charset="0"/>
                <a:ea typeface="Filson Pro Regular"/>
                <a:cs typeface="Arial" panose="020B0604020202020204" pitchFamily="34" charset="0"/>
                <a:sym typeface="Filson Pro"/>
              </a:rPr>
              <a:t> By using different “beak tools” (e.g. tongs, tweezers, medicine dropper, etc.) to pick up a variety of foods, students discover how beaks are adapted to the diets of particular birds. </a:t>
            </a:r>
          </a:p>
          <a:p>
            <a:pPr algn="l">
              <a:lnSpc>
                <a:spcPts val="2783"/>
              </a:lnSpc>
              <a:spcBef>
                <a:spcPct val="0"/>
              </a:spcBef>
            </a:pPr>
            <a:r>
              <a:rPr lang="en-US" sz="1988" dirty="0">
                <a:solidFill>
                  <a:srgbClr val="162A5D"/>
                </a:solidFill>
                <a:latin typeface="Arial" panose="020B0604020202020204" pitchFamily="34" charset="0"/>
                <a:ea typeface="Filson Pro Regular"/>
                <a:cs typeface="Arial" panose="020B0604020202020204" pitchFamily="34" charset="0"/>
                <a:sym typeface="Filson Pro"/>
              </a:rPr>
              <a:t>Website: </a:t>
            </a:r>
            <a:r>
              <a:rPr lang="en-US" sz="1988" u="sng" dirty="0">
                <a:solidFill>
                  <a:srgbClr val="162A5D"/>
                </a:solidFill>
                <a:latin typeface="Arial" panose="020B0604020202020204" pitchFamily="34" charset="0"/>
                <a:ea typeface="Filson Pro Regular"/>
                <a:cs typeface="Arial" panose="020B0604020202020204" pitchFamily="34" charset="0"/>
                <a:sym typeface="Filson Pro"/>
                <a:hlinkClick r:id="rId5" tooltip="https://littlebinsforlittlehands.com/animal-adaptations-activities/"/>
              </a:rPr>
              <a:t>Little Bins for Little Hands</a:t>
            </a:r>
          </a:p>
          <a:p>
            <a:pPr algn="l">
              <a:lnSpc>
                <a:spcPts val="2783"/>
              </a:lnSpc>
              <a:spcBef>
                <a:spcPct val="0"/>
              </a:spcBef>
            </a:pPr>
            <a:endParaRPr lang="en-US" sz="1988" u="sng" dirty="0">
              <a:solidFill>
                <a:srgbClr val="162A5D"/>
              </a:solidFill>
              <a:latin typeface="Arial" panose="020B0604020202020204" pitchFamily="34" charset="0"/>
              <a:ea typeface="Filson Pro Regular"/>
              <a:cs typeface="Arial" panose="020B0604020202020204" pitchFamily="34" charset="0"/>
              <a:sym typeface="Filson Pro"/>
              <a:hlinkClick r:id="rId5" tooltip="https://littlebinsforlittlehands.com/animal-adaptations-activities/"/>
            </a:endParaRPr>
          </a:p>
          <a:p>
            <a:pPr algn="l">
              <a:lnSpc>
                <a:spcPts val="2783"/>
              </a:lnSpc>
              <a:spcBef>
                <a:spcPct val="0"/>
              </a:spcBef>
            </a:pPr>
            <a:r>
              <a:rPr lang="en-US" sz="1988" b="1" dirty="0">
                <a:solidFill>
                  <a:srgbClr val="162A5D"/>
                </a:solidFill>
                <a:latin typeface="Arial" panose="020B0604020202020204" pitchFamily="34" charset="0"/>
                <a:ea typeface="Filson Pro Bold"/>
                <a:cs typeface="Arial" panose="020B0604020202020204" pitchFamily="34" charset="0"/>
                <a:sym typeface="Filson Pro Bold"/>
              </a:rPr>
              <a:t>Bird Beak Worksheets:</a:t>
            </a:r>
            <a:r>
              <a:rPr lang="en-US" sz="1988" dirty="0">
                <a:solidFill>
                  <a:srgbClr val="162A5D"/>
                </a:solidFill>
                <a:latin typeface="Arial" panose="020B0604020202020204" pitchFamily="34" charset="0"/>
                <a:ea typeface="Filson Pro Regular"/>
                <a:cs typeface="Arial" panose="020B0604020202020204" pitchFamily="34" charset="0"/>
                <a:sym typeface="Filson Pro"/>
              </a:rPr>
              <a:t> Free, downloadable and geared to various levels. Website: </a:t>
            </a:r>
            <a:r>
              <a:rPr lang="en-US" sz="1988" u="sng" dirty="0">
                <a:solidFill>
                  <a:srgbClr val="162A5D"/>
                </a:solidFill>
                <a:latin typeface="Arial" panose="020B0604020202020204" pitchFamily="34" charset="0"/>
                <a:ea typeface="Filson Pro Regular"/>
                <a:cs typeface="Arial" panose="020B0604020202020204" pitchFamily="34" charset="0"/>
                <a:sym typeface="Filson Pro"/>
                <a:hlinkClick r:id="rId6" tooltip="https://worksheets.clipart-library.com/bird-beaks-worksheet.html"/>
              </a:rPr>
              <a:t>clipart-library.com/bird-beaks-worksheet.html</a:t>
            </a:r>
          </a:p>
          <a:p>
            <a:pPr algn="l">
              <a:lnSpc>
                <a:spcPts val="2783"/>
              </a:lnSpc>
              <a:spcBef>
                <a:spcPct val="0"/>
              </a:spcBef>
            </a:pPr>
            <a:endParaRPr lang="en-US" sz="1988" u="sng" dirty="0">
              <a:solidFill>
                <a:srgbClr val="162A5D"/>
              </a:solidFill>
              <a:latin typeface="Arial" panose="020B0604020202020204" pitchFamily="34" charset="0"/>
              <a:ea typeface="Filson Pro Regular"/>
              <a:cs typeface="Arial" panose="020B0604020202020204" pitchFamily="34" charset="0"/>
              <a:sym typeface="Filson Pro"/>
              <a:hlinkClick r:id="rId6" tooltip="https://worksheets.clipart-library.com/bird-beaks-worksheet.html"/>
            </a:endParaRPr>
          </a:p>
          <a:p>
            <a:pPr algn="l">
              <a:lnSpc>
                <a:spcPts val="2783"/>
              </a:lnSpc>
              <a:spcBef>
                <a:spcPct val="0"/>
              </a:spcBef>
            </a:pPr>
            <a:r>
              <a:rPr lang="en-US" sz="1988" b="1" dirty="0">
                <a:solidFill>
                  <a:srgbClr val="162A5D"/>
                </a:solidFill>
                <a:latin typeface="Arial" panose="020B0604020202020204" pitchFamily="34" charset="0"/>
                <a:ea typeface="Filson Pro Bold"/>
                <a:cs typeface="Arial" panose="020B0604020202020204" pitchFamily="34" charset="0"/>
                <a:sym typeface="Filson Pro Bold"/>
              </a:rPr>
              <a:t>Animal Adaptations Fashion Show:</a:t>
            </a:r>
            <a:r>
              <a:rPr lang="en-US" sz="1988" dirty="0">
                <a:solidFill>
                  <a:srgbClr val="162A5D"/>
                </a:solidFill>
                <a:latin typeface="Arial" panose="020B0604020202020204" pitchFamily="34" charset="0"/>
                <a:ea typeface="Filson Pro Regular"/>
                <a:cs typeface="Arial" panose="020B0604020202020204" pitchFamily="34" charset="0"/>
                <a:sym typeface="Filson Pro"/>
              </a:rPr>
              <a:t> Free lesson plans, worksheets and assessment tools: </a:t>
            </a:r>
            <a:r>
              <a:rPr lang="en-US" sz="1988" u="sng" dirty="0">
                <a:solidFill>
                  <a:srgbClr val="162A5D"/>
                </a:solidFill>
                <a:latin typeface="Arial" panose="020B0604020202020204" pitchFamily="34" charset="0"/>
                <a:ea typeface="Filson Pro Regular"/>
                <a:cs typeface="Arial" panose="020B0604020202020204" pitchFamily="34" charset="0"/>
                <a:sym typeface="Filson Pro"/>
                <a:hlinkClick r:id="rId7" tooltip="https://www.teachengineering.org/activities/view/uof-2696-animal-adaptation-fashion-show-activity"/>
              </a:rPr>
              <a:t>Animal Adaptations Fashion Show</a:t>
            </a:r>
          </a:p>
          <a:p>
            <a:pPr algn="l">
              <a:lnSpc>
                <a:spcPts val="2783"/>
              </a:lnSpc>
              <a:spcBef>
                <a:spcPct val="0"/>
              </a:spcBef>
            </a:pPr>
            <a:endParaRPr lang="en-US" sz="1988" u="sng" dirty="0">
              <a:solidFill>
                <a:srgbClr val="162A5D"/>
              </a:solidFill>
              <a:latin typeface="Arial" panose="020B0604020202020204" pitchFamily="34" charset="0"/>
              <a:ea typeface="Filson Pro Regular"/>
              <a:cs typeface="Arial" panose="020B0604020202020204" pitchFamily="34" charset="0"/>
              <a:sym typeface="Filson Pro"/>
              <a:hlinkClick r:id="rId7" tooltip="https://www.teachengineering.org/activities/view/uof-2696-animal-adaptation-fashion-show-activity"/>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47700"/>
            <a:ext cx="3139441" cy="1066151"/>
          </a:xfrm>
          <a:custGeom>
            <a:avLst/>
            <a:gdLst/>
            <a:ahLst/>
            <a:cxnLst/>
            <a:rect l="l" t="t" r="r" b="b"/>
            <a:pathLst>
              <a:path w="3139441" h="1066151">
                <a:moveTo>
                  <a:pt x="0" y="0"/>
                </a:moveTo>
                <a:lnTo>
                  <a:pt x="3139441" y="0"/>
                </a:lnTo>
                <a:lnTo>
                  <a:pt x="3139441" y="1066151"/>
                </a:lnTo>
                <a:lnTo>
                  <a:pt x="0" y="106615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aphicFrame>
        <p:nvGraphicFramePr>
          <p:cNvPr id="3" name="Table 3"/>
          <p:cNvGraphicFramePr>
            <a:graphicFrameLocks noGrp="1"/>
          </p:cNvGraphicFramePr>
          <p:nvPr>
            <p:extLst>
              <p:ext uri="{D42A27DB-BD31-4B8C-83A1-F6EECF244321}">
                <p14:modId xmlns:p14="http://schemas.microsoft.com/office/powerpoint/2010/main" val="1560923116"/>
              </p:ext>
            </p:extLst>
          </p:nvPr>
        </p:nvGraphicFramePr>
        <p:xfrm>
          <a:off x="1158320" y="3932898"/>
          <a:ext cx="10733755" cy="4438650"/>
        </p:xfrm>
        <a:graphic>
          <a:graphicData uri="http://schemas.openxmlformats.org/drawingml/2006/table">
            <a:tbl>
              <a:tblPr/>
              <a:tblGrid>
                <a:gridCol w="3855523">
                  <a:extLst>
                    <a:ext uri="{9D8B030D-6E8A-4147-A177-3AD203B41FA5}">
                      <a16:colId xmlns:a16="http://schemas.microsoft.com/office/drawing/2014/main" val="20000"/>
                    </a:ext>
                  </a:extLst>
                </a:gridCol>
                <a:gridCol w="3474380">
                  <a:extLst>
                    <a:ext uri="{9D8B030D-6E8A-4147-A177-3AD203B41FA5}">
                      <a16:colId xmlns:a16="http://schemas.microsoft.com/office/drawing/2014/main" val="20001"/>
                    </a:ext>
                  </a:extLst>
                </a:gridCol>
                <a:gridCol w="3403852">
                  <a:extLst>
                    <a:ext uri="{9D8B030D-6E8A-4147-A177-3AD203B41FA5}">
                      <a16:colId xmlns:a16="http://schemas.microsoft.com/office/drawing/2014/main" val="20002"/>
                    </a:ext>
                  </a:extLst>
                </a:gridCol>
              </a:tblGrid>
              <a:tr h="1027999">
                <a:tc>
                  <a:txBody>
                    <a:bodyPr/>
                    <a:lstStyle/>
                    <a:p>
                      <a:pPr algn="ctr">
                        <a:lnSpc>
                          <a:spcPts val="2520"/>
                        </a:lnSpc>
                        <a:defRPr/>
                      </a:pPr>
                      <a:r>
                        <a:rPr lang="en-US" sz="1800" b="1" dirty="0">
                          <a:solidFill>
                            <a:srgbClr val="FFFFFF"/>
                          </a:solidFill>
                          <a:latin typeface="Arial" panose="020B0604020202020204" pitchFamily="34" charset="0"/>
                          <a:ea typeface="Filson Pro Bold"/>
                          <a:cs typeface="Arial" panose="020B0604020202020204" pitchFamily="34" charset="0"/>
                          <a:sym typeface="Filson Pro Bold"/>
                        </a:rPr>
                        <a:t>Animal Adaptations</a:t>
                      </a:r>
                      <a:endParaRPr lang="en-US" sz="1100" dirty="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065CF"/>
                    </a:solidFill>
                  </a:tcPr>
                </a:tc>
                <a:tc>
                  <a:txBody>
                    <a:bodyPr/>
                    <a:lstStyle/>
                    <a:p>
                      <a:pPr algn="ctr">
                        <a:lnSpc>
                          <a:spcPts val="2520"/>
                        </a:lnSpc>
                        <a:defRPr/>
                      </a:pPr>
                      <a:r>
                        <a:rPr lang="en-US" sz="1800" b="1">
                          <a:solidFill>
                            <a:srgbClr val="FFFFFF"/>
                          </a:solidFill>
                          <a:latin typeface="Arial" panose="020B0604020202020204" pitchFamily="34" charset="0"/>
                          <a:ea typeface="Filson Pro Bold"/>
                          <a:cs typeface="Arial" panose="020B0604020202020204" pitchFamily="34" charset="0"/>
                          <a:sym typeface="Filson Pro Bold"/>
                        </a:rPr>
                        <a:t>Habitats</a:t>
                      </a:r>
                      <a:endParaRPr lang="en-US" sz="11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065CF"/>
                    </a:solidFill>
                  </a:tcPr>
                </a:tc>
                <a:tc>
                  <a:txBody>
                    <a:bodyPr/>
                    <a:lstStyle/>
                    <a:p>
                      <a:pPr algn="ctr">
                        <a:lnSpc>
                          <a:spcPts val="2520"/>
                        </a:lnSpc>
                        <a:defRPr/>
                      </a:pPr>
                      <a:r>
                        <a:rPr lang="en-US" sz="1800" b="1">
                          <a:solidFill>
                            <a:srgbClr val="FFFFFF"/>
                          </a:solidFill>
                          <a:latin typeface="Arial" panose="020B0604020202020204" pitchFamily="34" charset="0"/>
                          <a:ea typeface="Filson Pro Bold"/>
                          <a:cs typeface="Arial" panose="020B0604020202020204" pitchFamily="34" charset="0"/>
                          <a:sym typeface="Filson Pro Bold"/>
                        </a:rPr>
                        <a:t>Connect &amp; Protect</a:t>
                      </a:r>
                      <a:endParaRPr lang="en-US" sz="1100">
                        <a:latin typeface="Arial" panose="020B0604020202020204" pitchFamily="34" charset="0"/>
                        <a:cs typeface="Arial" panose="020B0604020202020204" pitchFamily="34" charset="0"/>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065CF"/>
                    </a:solidFill>
                  </a:tcPr>
                </a:tc>
                <a:extLst>
                  <a:ext uri="{0D108BD9-81ED-4DB2-BD59-A6C34878D82A}">
                    <a16:rowId xmlns:a16="http://schemas.microsoft.com/office/drawing/2014/main" val="10000"/>
                  </a:ext>
                </a:extLst>
              </a:tr>
              <a:tr h="3410651">
                <a:tc>
                  <a:txBody>
                    <a:bodyPr/>
                    <a:lstStyle/>
                    <a:p>
                      <a:pPr algn="ctr">
                        <a:lnSpc>
                          <a:spcPts val="1679"/>
                        </a:lnSpc>
                        <a:defRPr/>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3" tooltip="https://www.youtube.com/watch?v=ea-ymuHhDFg"/>
                        </a:rPr>
                        <a:t>Butterfly Cycles</a:t>
                      </a:r>
                      <a:r>
                        <a:rPr lang="en-US" sz="1200" dirty="0">
                          <a:solidFill>
                            <a:srgbClr val="595959"/>
                          </a:solidFill>
                          <a:latin typeface="Arial" panose="020B0604020202020204" pitchFamily="34" charset="0"/>
                          <a:ea typeface="Filson Pro Regular"/>
                          <a:cs typeface="Arial" panose="020B0604020202020204" pitchFamily="34" charset="0"/>
                          <a:sym typeface="Filson Pro"/>
                        </a:rPr>
                        <a:t> </a:t>
                      </a:r>
                      <a:endParaRPr lang="en-US" sz="1100" dirty="0">
                        <a:latin typeface="Arial" panose="020B0604020202020204" pitchFamily="34" charset="0"/>
                        <a:cs typeface="Arial" panose="020B0604020202020204" pitchFamily="34" charset="0"/>
                      </a:endParaRP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4" tooltip="https://youtu.be/HUkM5AjcNBc"/>
                        </a:rPr>
                        <a:t>Desert Beetles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5" tooltip="https://www.youtube.com/watch?v=aG7pIqYNBF4"/>
                        </a:rPr>
                        <a:t>Dung Beetle </a:t>
                      </a:r>
                      <a:endPar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6" tooltip="https://www.youtube.com/watch?v=aG7pIqYNBF4"/>
                      </a:endParaRP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7" tooltip="https://youtube.com/shorts/2xesSoByg84"/>
                        </a:rPr>
                        <a:t>Flying Foxes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7" tooltip="https://youtube.com/shorts/2xesSoByg84"/>
                        </a:rPr>
                        <a:t>Giraffes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8" tooltip="https://youtu.be/uYzQRLhAKS4"/>
                        </a:rPr>
                        <a:t>Hippos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9" tooltip="https://youtu.be/qHljleSMRq0"/>
                        </a:rPr>
                        <a:t>Jumping Monkeys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10" tooltip="https://youtu.be/8_TH7wRMVPw"/>
                        </a:rPr>
                        <a:t>Kangaroo</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11" tooltip="https://www.youtube.com/watch?v=zNmnfrmqkh4"/>
                        </a:rPr>
                        <a:t>Ladybugs</a:t>
                      </a:r>
                      <a:r>
                        <a:rPr lang="en-US" sz="1200" b="1" u="sng" dirty="0">
                          <a:solidFill>
                            <a:srgbClr val="1A62FF"/>
                          </a:solidFill>
                          <a:latin typeface="Arial" panose="020B0604020202020204" pitchFamily="34" charset="0"/>
                          <a:ea typeface="Filson Pro Bold"/>
                          <a:cs typeface="Arial" panose="020B0604020202020204" pitchFamily="34" charset="0"/>
                          <a:sym typeface="Filson Pro Bold"/>
                        </a:rPr>
                        <a:t> </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12" tooltip="https://youtu.be/gQ24b8DfNUQ"/>
                        </a:rPr>
                        <a:t>Lobsters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13" tooltip="https://youtu.be/4ETT8kr5_V4"/>
                        </a:rPr>
                        <a:t>Otters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14" tooltip="https://www.youtube.com/watch?v=RIWv1GqTAkg"/>
                        </a:rPr>
                        <a:t>Polar Bears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15" tooltip="https://www.youtube.com/watch?v=HG1tuMCVQdQ"/>
                        </a:rPr>
                        <a:t>Salmon Run</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16" tooltip="https://youtu.be/QCc2c6oKdE8"/>
                        </a:rPr>
                        <a:t>Spiders</a:t>
                      </a:r>
                      <a:r>
                        <a:rPr lang="en-US" sz="1200" b="1" u="sng" dirty="0">
                          <a:solidFill>
                            <a:srgbClr val="1A62FF"/>
                          </a:solidFill>
                          <a:latin typeface="Arial" panose="020B0604020202020204" pitchFamily="34" charset="0"/>
                          <a:ea typeface="Filson Pro Bold"/>
                          <a:cs typeface="Arial" panose="020B0604020202020204" pitchFamily="34" charset="0"/>
                          <a:sym typeface="Filson Pro Bold"/>
                        </a:rPr>
                        <a:t> </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FFFFFF"/>
                    </a:solidFill>
                  </a:tcPr>
                </a:tc>
                <a:tc>
                  <a:txBody>
                    <a:bodyPr/>
                    <a:lstStyle/>
                    <a:p>
                      <a:pPr algn="ctr">
                        <a:lnSpc>
                          <a:spcPts val="1679"/>
                        </a:lnSpc>
                        <a:defRPr/>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17" tooltip="https://youtu.be/IyPdzA41byQ"/>
                        </a:rPr>
                        <a:t>Coral Reefs</a:t>
                      </a:r>
                      <a:endParaRPr lang="en-US" sz="1100" dirty="0">
                        <a:latin typeface="Arial" panose="020B0604020202020204" pitchFamily="34" charset="0"/>
                        <a:cs typeface="Arial" panose="020B0604020202020204" pitchFamily="34" charset="0"/>
                      </a:endParaRP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18" tooltip="https://youtube.com/shorts/JqJYR9aHZug"/>
                        </a:rPr>
                        <a:t>Florida Everglades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19" tooltip="https://youtu.be/6Y2uZg1urIg"/>
                        </a:rPr>
                        <a:t>Lakes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20" tooltip="https://youtu.be/5bH6KKXYdXA"/>
                        </a:rPr>
                        <a:t>Mangroves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21" tooltip="https://youtu.be/EEsbwqEBLsE"/>
                        </a:rPr>
                        <a:t>Swamps</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FFFFFF"/>
                    </a:solidFill>
                  </a:tcPr>
                </a:tc>
                <a:tc>
                  <a:txBody>
                    <a:bodyPr/>
                    <a:lstStyle/>
                    <a:p>
                      <a:pPr algn="ctr">
                        <a:lnSpc>
                          <a:spcPts val="1679"/>
                        </a:lnSpc>
                        <a:defRPr/>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22" tooltip="https://www.youtube.com/watch?v=w0h5-efpEiA"/>
                        </a:rPr>
                        <a:t>Animal Bridges</a:t>
                      </a:r>
                      <a:endParaRPr lang="en-US" sz="1100" dirty="0">
                        <a:latin typeface="Arial" panose="020B0604020202020204" pitchFamily="34" charset="0"/>
                        <a:cs typeface="Arial" panose="020B0604020202020204" pitchFamily="34" charset="0"/>
                      </a:endParaRP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23" tooltip="https://www.youtube.com/shorts/oz0gezIONWo"/>
                        </a:rPr>
                        <a:t>Baby Sea Turtles &amp; Planet Celebrate Earth Month</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24" tooltip="https://www.youtube.com/watch?v=AEdbH0GZQHc"/>
                        </a:rPr>
                        <a:t>Community Clean Up</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25" tooltip="https://youtu.be/x_MgX516sC8"/>
                        </a:rPr>
                        <a:t>Community Gardens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26" tooltip="https://youtu.be/ArLPsTKh8JM"/>
                        </a:rPr>
                        <a:t>Plant Trees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27" tooltip="https://youtu.be/INNhUfAZOxE"/>
                        </a:rPr>
                        <a:t>Pollinator Highway</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23" tooltip="https://www.youtube.com/shorts/oz0gezIONWo"/>
                        </a:rPr>
                        <a:t>Protectors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28" tooltip="https://www.youtube.com/watch?v=DX4lT4BiR2Q"/>
                        </a:rPr>
                        <a:t>Rooftop Gardens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29" tooltip="https://www.youtube.com/watch?v=hoaa7XUMiLg"/>
                        </a:rPr>
                        <a:t>Bat Boxes</a:t>
                      </a:r>
                    </a:p>
                    <a:p>
                      <a:pPr algn="ctr">
                        <a:lnSpc>
                          <a:spcPts val="1679"/>
                        </a:lnSpc>
                      </a:pPr>
                      <a:r>
                        <a:rPr lang="en-US" sz="1200" b="1" u="sng" dirty="0">
                          <a:solidFill>
                            <a:srgbClr val="1A62FF"/>
                          </a:solidFill>
                          <a:latin typeface="Arial" panose="020B0604020202020204" pitchFamily="34" charset="0"/>
                          <a:ea typeface="Filson Pro Bold"/>
                          <a:cs typeface="Arial" panose="020B0604020202020204" pitchFamily="34" charset="0"/>
                          <a:sym typeface="Filson Pro Bold"/>
                          <a:hlinkClick r:id="rId30" tooltip="https://www.youtube.com/watch?v=k-fq7QySWZo"/>
                        </a:rPr>
                        <a:t>Rain Barrels</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4" name="Freeform 4"/>
          <p:cNvSpPr/>
          <p:nvPr/>
        </p:nvSpPr>
        <p:spPr>
          <a:xfrm>
            <a:off x="10798642" y="2177027"/>
            <a:ext cx="6762152" cy="6774174"/>
          </a:xfrm>
          <a:custGeom>
            <a:avLst/>
            <a:gdLst/>
            <a:ahLst/>
            <a:cxnLst/>
            <a:rect l="l" t="t" r="r" b="b"/>
            <a:pathLst>
              <a:path w="6762152" h="6774174">
                <a:moveTo>
                  <a:pt x="0" y="0"/>
                </a:moveTo>
                <a:lnTo>
                  <a:pt x="6762152" y="0"/>
                </a:lnTo>
                <a:lnTo>
                  <a:pt x="6762152" y="6774174"/>
                </a:lnTo>
                <a:lnTo>
                  <a:pt x="0" y="6774174"/>
                </a:lnTo>
                <a:lnTo>
                  <a:pt x="0" y="0"/>
                </a:lnTo>
                <a:close/>
              </a:path>
            </a:pathLst>
          </a:custGeom>
          <a:blipFill>
            <a:blip r:embed="rId31" cstate="email">
              <a:extLst>
                <a:ext uri="{28A0092B-C50C-407E-A947-70E740481C1C}">
                  <a14:useLocalDpi xmlns:a14="http://schemas.microsoft.com/office/drawing/2010/main"/>
                </a:ext>
              </a:extLst>
            </a:blip>
            <a:stretch>
              <a:fillRect/>
            </a:stretch>
          </a:blipFill>
        </p:spPr>
        <p:txBody>
          <a:bodyPr/>
          <a:lstStyle/>
          <a:p>
            <a:endParaRPr lang="en-US"/>
          </a:p>
        </p:txBody>
      </p:sp>
      <p:sp>
        <p:nvSpPr>
          <p:cNvPr id="5" name="TextBox 5"/>
          <p:cNvSpPr txBox="1"/>
          <p:nvPr/>
        </p:nvSpPr>
        <p:spPr>
          <a:xfrm>
            <a:off x="1028700" y="2001066"/>
            <a:ext cx="12306300" cy="1366880"/>
          </a:xfrm>
          <a:prstGeom prst="rect">
            <a:avLst/>
          </a:prstGeom>
        </p:spPr>
        <p:txBody>
          <a:bodyPr wrap="square" lIns="0" tIns="0" rIns="0" bIns="0" rtlCol="0" anchor="t">
            <a:spAutoFit/>
          </a:bodyPr>
          <a:lstStyle/>
          <a:p>
            <a:pPr algn="l">
              <a:lnSpc>
                <a:spcPts val="5314"/>
              </a:lnSpc>
            </a:pPr>
            <a:r>
              <a:rPr lang="en-US" sz="5210" dirty="0">
                <a:solidFill>
                  <a:srgbClr val="3065CF"/>
                </a:solidFill>
                <a:latin typeface="Arial" panose="020B0604020202020204" pitchFamily="34" charset="0"/>
                <a:ea typeface="Ruddy"/>
                <a:cs typeface="Arial" panose="020B0604020202020204" pitchFamily="34" charset="0"/>
                <a:sym typeface="Ruddy"/>
              </a:rPr>
              <a:t>Check out these</a:t>
            </a:r>
            <a:r>
              <a:rPr lang="en-US" sz="5210" dirty="0">
                <a:solidFill>
                  <a:srgbClr val="3178CA"/>
                </a:solidFill>
                <a:latin typeface="Arial" panose="020B0604020202020204" pitchFamily="34" charset="0"/>
                <a:ea typeface="Ruddy"/>
                <a:cs typeface="Arial" panose="020B0604020202020204" pitchFamily="34" charset="0"/>
                <a:sym typeface="Ruddy"/>
              </a:rPr>
              <a:t> </a:t>
            </a:r>
            <a:r>
              <a:rPr lang="en-US" sz="5210" dirty="0">
                <a:solidFill>
                  <a:srgbClr val="D25362"/>
                </a:solidFill>
                <a:latin typeface="Arial" panose="020B0604020202020204" pitchFamily="34" charset="0"/>
                <a:ea typeface="Ruddy"/>
                <a:cs typeface="Arial" panose="020B0604020202020204" pitchFamily="34" charset="0"/>
                <a:sym typeface="Ruddy"/>
              </a:rPr>
              <a:t>Future Chicken Shorts</a:t>
            </a:r>
            <a:r>
              <a:rPr lang="en-US" sz="5210" dirty="0">
                <a:solidFill>
                  <a:srgbClr val="3178CA"/>
                </a:solidFill>
                <a:latin typeface="Arial" panose="020B0604020202020204" pitchFamily="34" charset="0"/>
                <a:ea typeface="Ruddy"/>
                <a:cs typeface="Arial" panose="020B0604020202020204" pitchFamily="34" charset="0"/>
                <a:sym typeface="Ruddy"/>
              </a:rPr>
              <a:t> </a:t>
            </a:r>
            <a:r>
              <a:rPr lang="en-US" sz="5210" dirty="0">
                <a:solidFill>
                  <a:srgbClr val="3065CF"/>
                </a:solidFill>
                <a:latin typeface="Arial" panose="020B0604020202020204" pitchFamily="34" charset="0"/>
                <a:ea typeface="Ruddy"/>
                <a:cs typeface="Arial" panose="020B0604020202020204" pitchFamily="34" charset="0"/>
                <a:sym typeface="Ruddy"/>
              </a:rPr>
              <a:t>on related topics! (1-3 minutes)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327</TotalTime>
  <Words>1351</Words>
  <Application>Microsoft Macintosh PowerPoint</Application>
  <PresentationFormat>Custom</PresentationFormat>
  <Paragraphs>244</Paragraphs>
  <Slides>25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 Chicken - Animal Superpowers Presentation</dc:title>
  <dc:subject/>
  <dc:creator/>
  <cp:keywords/>
  <dc:description/>
  <cp:lastModifiedBy>Karen Wood</cp:lastModifiedBy>
  <cp:revision>16</cp:revision>
  <dcterms:created xsi:type="dcterms:W3CDTF">2006-08-16T00:00:00Z</dcterms:created>
  <dcterms:modified xsi:type="dcterms:W3CDTF">2026-08-13T20:46:36Z</dcterms:modified>
  <cp:category/>
  <dc:identifier>DAHHCDSPlaw</dc:identifier>
</cp:coreProperties>
</file>